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263" r:id="rId4"/>
    <p:sldId id="304" r:id="rId5"/>
    <p:sldId id="280" r:id="rId6"/>
    <p:sldId id="271" r:id="rId7"/>
    <p:sldId id="283" r:id="rId8"/>
    <p:sldId id="344" r:id="rId9"/>
    <p:sldId id="324" r:id="rId10"/>
    <p:sldId id="373" r:id="rId11"/>
    <p:sldId id="302" r:id="rId12"/>
    <p:sldId id="313" r:id="rId13"/>
    <p:sldId id="288" r:id="rId14"/>
    <p:sldId id="358" r:id="rId15"/>
    <p:sldId id="284" r:id="rId16"/>
    <p:sldId id="273" r:id="rId17"/>
    <p:sldId id="337" r:id="rId18"/>
    <p:sldId id="327" r:id="rId19"/>
    <p:sldId id="369" r:id="rId20"/>
    <p:sldId id="348" r:id="rId21"/>
    <p:sldId id="340" r:id="rId22"/>
    <p:sldId id="374" r:id="rId23"/>
    <p:sldId id="372" r:id="rId24"/>
    <p:sldId id="349" r:id="rId25"/>
    <p:sldId id="350" r:id="rId26"/>
    <p:sldId id="290" r:id="rId27"/>
    <p:sldId id="378" r:id="rId28"/>
    <p:sldId id="360" r:id="rId29"/>
    <p:sldId id="361" r:id="rId30"/>
    <p:sldId id="362" r:id="rId31"/>
    <p:sldId id="363" r:id="rId32"/>
    <p:sldId id="366" r:id="rId33"/>
    <p:sldId id="367" r:id="rId34"/>
    <p:sldId id="371" r:id="rId35"/>
    <p:sldId id="359" r:id="rId36"/>
  </p:sldIdLst>
  <p:sldSz cx="12192000" cy="6858000"/>
  <p:notesSz cx="6858000" cy="9144000"/>
  <p:embeddedFontLst>
    <p:embeddedFont>
      <p:font typeface="BM HANNA Pro OTF" panose="020B0600000101010101" pitchFamily="34" charset="-127"/>
      <p:regular r:id="rId38"/>
    </p:embeddedFont>
    <p:embeddedFont>
      <p:font typeface="BM JUA OTF" panose="02020603020101020101" pitchFamily="18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S-Core Dream 5 Medium" panose="020B0503030302020204" pitchFamily="34" charset="-127"/>
      <p:regular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84DFE6D-5E85-074B-8D40-43E90D98D7CF}">
          <p14:sldIdLst>
            <p14:sldId id="256"/>
            <p14:sldId id="263"/>
            <p14:sldId id="304"/>
          </p14:sldIdLst>
        </p14:section>
        <p14:section name="1. 프로젝트 수립 배경" id="{E624429E-9E72-EC45-8011-3A47FF2A4577}">
          <p14:sldIdLst>
            <p14:sldId id="280"/>
            <p14:sldId id="271"/>
            <p14:sldId id="283"/>
            <p14:sldId id="344"/>
          </p14:sldIdLst>
        </p14:section>
        <p14:section name="2. 비버.ai 시연" id="{84ECA0D7-FF1C-C549-995A-D65D37176B2C}">
          <p14:sldIdLst>
            <p14:sldId id="324"/>
            <p14:sldId id="373"/>
            <p14:sldId id="302"/>
            <p14:sldId id="313"/>
            <p14:sldId id="288"/>
            <p14:sldId id="358"/>
          </p14:sldIdLst>
        </p14:section>
        <p14:section name="3. 비버.ai 제작" id="{3A623F66-D31E-1849-9C63-3759538B7A6C}">
          <p14:sldIdLst>
            <p14:sldId id="284"/>
            <p14:sldId id="273"/>
            <p14:sldId id="337"/>
            <p14:sldId id="327"/>
            <p14:sldId id="369"/>
            <p14:sldId id="348"/>
            <p14:sldId id="340"/>
            <p14:sldId id="374"/>
            <p14:sldId id="372"/>
            <p14:sldId id="349"/>
            <p14:sldId id="350"/>
            <p14:sldId id="290"/>
            <p14:sldId id="378"/>
            <p14:sldId id="360"/>
            <p14:sldId id="361"/>
            <p14:sldId id="362"/>
            <p14:sldId id="363"/>
            <p14:sldId id="366"/>
            <p14:sldId id="367"/>
            <p14:sldId id="371"/>
          </p14:sldIdLst>
        </p14:section>
        <p14:section name="4. 후기와 QnA" id="{08309D4C-898F-4A46-B926-CBE473006921}">
          <p14:sldIdLst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603F"/>
    <a:srgbClr val="F2E5D0"/>
    <a:srgbClr val="FCFFFB"/>
    <a:srgbClr val="B4DADA"/>
    <a:srgbClr val="E9E6E5"/>
    <a:srgbClr val="FFFF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A5FADD-8BC2-284C-A337-6EAD232C3D0A}" v="1" dt="2024-03-04T11:32:58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9"/>
    <p:restoredTop sz="96763"/>
  </p:normalViewPr>
  <p:slideViewPr>
    <p:cSldViewPr snapToGrid="0">
      <p:cViewPr varScale="1">
        <p:scale>
          <a:sx n="116" d="100"/>
          <a:sy n="116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9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강문" userId="29460b31-1a0c-4b35-86eb-5f065518ed4a" providerId="ADAL" clId="{D5A5FADD-8BC2-284C-A337-6EAD232C3D0A}"/>
    <pc:docChg chg="modSld">
      <pc:chgData name="서강문" userId="29460b31-1a0c-4b35-86eb-5f065518ed4a" providerId="ADAL" clId="{D5A5FADD-8BC2-284C-A337-6EAD232C3D0A}" dt="2024-03-04T11:32:58.111" v="0" actId="767"/>
      <pc:docMkLst>
        <pc:docMk/>
      </pc:docMkLst>
      <pc:sldChg chg="addSp modSp">
        <pc:chgData name="서강문" userId="29460b31-1a0c-4b35-86eb-5f065518ed4a" providerId="ADAL" clId="{D5A5FADD-8BC2-284C-A337-6EAD232C3D0A}" dt="2024-03-04T11:32:58.111" v="0" actId="767"/>
        <pc:sldMkLst>
          <pc:docMk/>
          <pc:sldMk cId="1015708230" sldId="256"/>
        </pc:sldMkLst>
        <pc:spChg chg="add mod">
          <ac:chgData name="서강문" userId="29460b31-1a0c-4b35-86eb-5f065518ed4a" providerId="ADAL" clId="{D5A5FADD-8BC2-284C-A337-6EAD232C3D0A}" dt="2024-03-04T11:32:58.111" v="0" actId="767"/>
          <ac:spMkLst>
            <pc:docMk/>
            <pc:sldMk cId="1015708230" sldId="256"/>
            <ac:spMk id="6" creationId="{001925E6-F9A2-6B75-6670-1435B396879E}"/>
          </ac:spMkLst>
        </pc:spChg>
      </pc:sldChg>
    </pc:docChg>
  </pc:docChgLst>
  <pc:docChgLst>
    <pc:chgData name="서강문" userId="29460b31-1a0c-4b35-86eb-5f065518ed4a" providerId="ADAL" clId="{5B38A183-0515-2A44-A1BB-EC453148D12D}"/>
    <pc:docChg chg="undo redo custSel modSld">
      <pc:chgData name="서강문" userId="29460b31-1a0c-4b35-86eb-5f065518ed4a" providerId="ADAL" clId="{5B38A183-0515-2A44-A1BB-EC453148D12D}" dt="2024-03-01T05:48:40.907" v="3869" actId="1076"/>
      <pc:docMkLst>
        <pc:docMk/>
      </pc:docMkLst>
      <pc:sldChg chg="modSp mod modNotesTx">
        <pc:chgData name="서강문" userId="29460b31-1a0c-4b35-86eb-5f065518ed4a" providerId="ADAL" clId="{5B38A183-0515-2A44-A1BB-EC453148D12D}" dt="2024-03-01T05:48:40.907" v="3869" actId="1076"/>
        <pc:sldMkLst>
          <pc:docMk/>
          <pc:sldMk cId="1015708230" sldId="256"/>
        </pc:sldMkLst>
        <pc:picChg chg="mod">
          <ac:chgData name="서강문" userId="29460b31-1a0c-4b35-86eb-5f065518ed4a" providerId="ADAL" clId="{5B38A183-0515-2A44-A1BB-EC453148D12D}" dt="2024-03-01T05:48:40.907" v="3869" actId="1076"/>
          <ac:picMkLst>
            <pc:docMk/>
            <pc:sldMk cId="1015708230" sldId="256"/>
            <ac:picMk id="9" creationId="{166889DB-0BC3-7796-0E24-8F4EDDE487BC}"/>
          </ac:picMkLst>
        </pc:picChg>
      </pc:sldChg>
      <pc:sldChg chg="modNotesTx">
        <pc:chgData name="서강문" userId="29460b31-1a0c-4b35-86eb-5f065518ed4a" providerId="ADAL" clId="{5B38A183-0515-2A44-A1BB-EC453148D12D}" dt="2024-02-27T00:01:43.131" v="3827" actId="20577"/>
        <pc:sldMkLst>
          <pc:docMk/>
          <pc:sldMk cId="1273717453" sldId="271"/>
        </pc:sldMkLst>
      </pc:sldChg>
      <pc:sldChg chg="modNotesTx">
        <pc:chgData name="서강문" userId="29460b31-1a0c-4b35-86eb-5f065518ed4a" providerId="ADAL" clId="{5B38A183-0515-2A44-A1BB-EC453148D12D}" dt="2024-02-27T00:17:59.393" v="3839" actId="20577"/>
        <pc:sldMkLst>
          <pc:docMk/>
          <pc:sldMk cId="349481570" sldId="283"/>
        </pc:sldMkLst>
      </pc:sldChg>
      <pc:sldChg chg="modSp mod modNotesTx">
        <pc:chgData name="서강문" userId="29460b31-1a0c-4b35-86eb-5f065518ed4a" providerId="ADAL" clId="{5B38A183-0515-2A44-A1BB-EC453148D12D}" dt="2024-02-26T23:12:06.205" v="2646" actId="20577"/>
        <pc:sldMkLst>
          <pc:docMk/>
          <pc:sldMk cId="2316274989" sldId="288"/>
        </pc:sldMkLst>
        <pc:picChg chg="mod">
          <ac:chgData name="서강문" userId="29460b31-1a0c-4b35-86eb-5f065518ed4a" providerId="ADAL" clId="{5B38A183-0515-2A44-A1BB-EC453148D12D}" dt="2024-02-26T23:11:03.241" v="2497" actId="1036"/>
          <ac:picMkLst>
            <pc:docMk/>
            <pc:sldMk cId="2316274989" sldId="288"/>
            <ac:picMk id="4" creationId="{C984C803-29FF-4E13-3782-6C4A830AE0AC}"/>
          </ac:picMkLst>
        </pc:picChg>
      </pc:sldChg>
      <pc:sldChg chg="modNotesTx">
        <pc:chgData name="서강문" userId="29460b31-1a0c-4b35-86eb-5f065518ed4a" providerId="ADAL" clId="{5B38A183-0515-2A44-A1BB-EC453148D12D}" dt="2024-02-26T23:20:53.664" v="2983" actId="20577"/>
        <pc:sldMkLst>
          <pc:docMk/>
          <pc:sldMk cId="1706951828" sldId="290"/>
        </pc:sldMkLst>
      </pc:sldChg>
      <pc:sldChg chg="modSp mod modNotesTx">
        <pc:chgData name="서강문" userId="29460b31-1a0c-4b35-86eb-5f065518ed4a" providerId="ADAL" clId="{5B38A183-0515-2A44-A1BB-EC453148D12D}" dt="2024-02-26T23:11:10.740" v="2501" actId="1038"/>
        <pc:sldMkLst>
          <pc:docMk/>
          <pc:sldMk cId="1027237017" sldId="302"/>
        </pc:sldMkLst>
        <pc:picChg chg="mod">
          <ac:chgData name="서강문" userId="29460b31-1a0c-4b35-86eb-5f065518ed4a" providerId="ADAL" clId="{5B38A183-0515-2A44-A1BB-EC453148D12D}" dt="2024-02-26T23:11:10.740" v="2501" actId="1038"/>
          <ac:picMkLst>
            <pc:docMk/>
            <pc:sldMk cId="1027237017" sldId="302"/>
            <ac:picMk id="10" creationId="{B29A2700-6C26-2C69-30A3-BBA3F29D4BF8}"/>
          </ac:picMkLst>
        </pc:picChg>
      </pc:sldChg>
      <pc:sldChg chg="modNotesTx">
        <pc:chgData name="서강문" userId="29460b31-1a0c-4b35-86eb-5f065518ed4a" providerId="ADAL" clId="{5B38A183-0515-2A44-A1BB-EC453148D12D}" dt="2024-02-26T23:15:06.637" v="2706" actId="20577"/>
        <pc:sldMkLst>
          <pc:docMk/>
          <pc:sldMk cId="829114360" sldId="340"/>
        </pc:sldMkLst>
      </pc:sldChg>
      <pc:sldChg chg="modNotesTx">
        <pc:chgData name="서강문" userId="29460b31-1a0c-4b35-86eb-5f065518ed4a" providerId="ADAL" clId="{5B38A183-0515-2A44-A1BB-EC453148D12D}" dt="2024-02-26T23:08:34.416" v="2341" actId="20577"/>
        <pc:sldMkLst>
          <pc:docMk/>
          <pc:sldMk cId="645732229" sldId="344"/>
        </pc:sldMkLst>
      </pc:sldChg>
      <pc:sldChg chg="modSp mod">
        <pc:chgData name="서강문" userId="29460b31-1a0c-4b35-86eb-5f065518ed4a" providerId="ADAL" clId="{5B38A183-0515-2A44-A1BB-EC453148D12D}" dt="2024-02-26T23:18:24.800" v="2877" actId="207"/>
        <pc:sldMkLst>
          <pc:docMk/>
          <pc:sldMk cId="1709817361" sldId="349"/>
        </pc:sldMkLst>
        <pc:spChg chg="mod">
          <ac:chgData name="서강문" userId="29460b31-1a0c-4b35-86eb-5f065518ed4a" providerId="ADAL" clId="{5B38A183-0515-2A44-A1BB-EC453148D12D}" dt="2024-02-26T23:18:24.800" v="2877" actId="207"/>
          <ac:spMkLst>
            <pc:docMk/>
            <pc:sldMk cId="1709817361" sldId="349"/>
            <ac:spMk id="15" creationId="{6B4B11C0-4E4E-4339-28A5-25E8AE512384}"/>
          </ac:spMkLst>
        </pc:spChg>
        <pc:spChg chg="mod">
          <ac:chgData name="서강문" userId="29460b31-1a0c-4b35-86eb-5f065518ed4a" providerId="ADAL" clId="{5B38A183-0515-2A44-A1BB-EC453148D12D}" dt="2024-02-26T23:18:12.836" v="2876" actId="207"/>
          <ac:spMkLst>
            <pc:docMk/>
            <pc:sldMk cId="1709817361" sldId="349"/>
            <ac:spMk id="22" creationId="{B7A2D5C7-DF62-80A8-7F62-D0481E4B0F95}"/>
          </ac:spMkLst>
        </pc:spChg>
      </pc:sldChg>
      <pc:sldChg chg="addSp modSp mod">
        <pc:chgData name="서강문" userId="29460b31-1a0c-4b35-86eb-5f065518ed4a" providerId="ADAL" clId="{5B38A183-0515-2A44-A1BB-EC453148D12D}" dt="2024-02-27T01:11:02.256" v="3849" actId="1076"/>
        <pc:sldMkLst>
          <pc:docMk/>
          <pc:sldMk cId="869398352" sldId="358"/>
        </pc:sldMkLst>
        <pc:spChg chg="add mod">
          <ac:chgData name="서강문" userId="29460b31-1a0c-4b35-86eb-5f065518ed4a" providerId="ADAL" clId="{5B38A183-0515-2A44-A1BB-EC453148D12D}" dt="2024-02-27T01:11:02.256" v="3849" actId="1076"/>
          <ac:spMkLst>
            <pc:docMk/>
            <pc:sldMk cId="869398352" sldId="358"/>
            <ac:spMk id="2" creationId="{9A87BDEC-ACAC-2F1E-CBC2-02B5A7C25AC1}"/>
          </ac:spMkLst>
        </pc:spChg>
      </pc:sldChg>
      <pc:sldChg chg="modNotesTx">
        <pc:chgData name="서강문" userId="29460b31-1a0c-4b35-86eb-5f065518ed4a" providerId="ADAL" clId="{5B38A183-0515-2A44-A1BB-EC453148D12D}" dt="2024-02-26T19:24:24.540" v="1713" actId="20577"/>
        <pc:sldMkLst>
          <pc:docMk/>
          <pc:sldMk cId="979035153" sldId="359"/>
        </pc:sldMkLst>
      </pc:sldChg>
      <pc:sldChg chg="modNotesTx">
        <pc:chgData name="서강문" userId="29460b31-1a0c-4b35-86eb-5f065518ed4a" providerId="ADAL" clId="{5B38A183-0515-2A44-A1BB-EC453148D12D}" dt="2024-02-26T23:21:08.741" v="3000" actId="20577"/>
        <pc:sldMkLst>
          <pc:docMk/>
          <pc:sldMk cId="3253156787" sldId="360"/>
        </pc:sldMkLst>
      </pc:sldChg>
      <pc:sldChg chg="modSp mod modNotesTx">
        <pc:chgData name="서강문" userId="29460b31-1a0c-4b35-86eb-5f065518ed4a" providerId="ADAL" clId="{5B38A183-0515-2A44-A1BB-EC453148D12D}" dt="2024-02-26T23:22:57.748" v="3151" actId="20577"/>
        <pc:sldMkLst>
          <pc:docMk/>
          <pc:sldMk cId="4082045908" sldId="361"/>
        </pc:sldMkLst>
        <pc:spChg chg="mod">
          <ac:chgData name="서강문" userId="29460b31-1a0c-4b35-86eb-5f065518ed4a" providerId="ADAL" clId="{5B38A183-0515-2A44-A1BB-EC453148D12D}" dt="2024-02-26T19:20:16.211" v="799" actId="20577"/>
          <ac:spMkLst>
            <pc:docMk/>
            <pc:sldMk cId="4082045908" sldId="361"/>
            <ac:spMk id="11" creationId="{6B54796A-F1C0-4787-BBFA-A9F973321BCB}"/>
          </ac:spMkLst>
        </pc:spChg>
        <pc:spChg chg="mod">
          <ac:chgData name="서강문" userId="29460b31-1a0c-4b35-86eb-5f065518ed4a" providerId="ADAL" clId="{5B38A183-0515-2A44-A1BB-EC453148D12D}" dt="2024-02-26T19:20:45.947" v="944" actId="14100"/>
          <ac:spMkLst>
            <pc:docMk/>
            <pc:sldMk cId="4082045908" sldId="361"/>
            <ac:spMk id="27" creationId="{58FB4398-F0E1-E8A7-3356-A11B68ABF59D}"/>
          </ac:spMkLst>
        </pc:spChg>
      </pc:sldChg>
      <pc:sldChg chg="addSp delSp modSp mod modNotesTx">
        <pc:chgData name="서강문" userId="29460b31-1a0c-4b35-86eb-5f065518ed4a" providerId="ADAL" clId="{5B38A183-0515-2A44-A1BB-EC453148D12D}" dt="2024-02-26T23:27:15.093" v="3604" actId="20577"/>
        <pc:sldMkLst>
          <pc:docMk/>
          <pc:sldMk cId="2116396904" sldId="362"/>
        </pc:sldMkLst>
        <pc:spChg chg="mod">
          <ac:chgData name="서강문" userId="29460b31-1a0c-4b35-86eb-5f065518ed4a" providerId="ADAL" clId="{5B38A183-0515-2A44-A1BB-EC453148D12D}" dt="2024-02-26T23:26:20.099" v="3557" actId="20577"/>
          <ac:spMkLst>
            <pc:docMk/>
            <pc:sldMk cId="2116396904" sldId="362"/>
            <ac:spMk id="3" creationId="{BFC0665D-CB5A-9EA9-3B51-3A70F7A9F450}"/>
          </ac:spMkLst>
        </pc:spChg>
        <pc:spChg chg="mod">
          <ac:chgData name="서강문" userId="29460b31-1a0c-4b35-86eb-5f065518ed4a" providerId="ADAL" clId="{5B38A183-0515-2A44-A1BB-EC453148D12D}" dt="2024-02-26T19:21:30.140" v="1184" actId="20577"/>
          <ac:spMkLst>
            <pc:docMk/>
            <pc:sldMk cId="2116396904" sldId="362"/>
            <ac:spMk id="29" creationId="{8BBD6B5C-E647-8122-1628-07D1473B21FF}"/>
          </ac:spMkLst>
        </pc:spChg>
        <pc:spChg chg="mod">
          <ac:chgData name="서강문" userId="29460b31-1a0c-4b35-86eb-5f065518ed4a" providerId="ADAL" clId="{5B38A183-0515-2A44-A1BB-EC453148D12D}" dt="2024-02-26T23:27:09.658" v="3586" actId="20577"/>
          <ac:spMkLst>
            <pc:docMk/>
            <pc:sldMk cId="2116396904" sldId="362"/>
            <ac:spMk id="32" creationId="{03D74937-86D3-311E-1950-1A9AEDE1D478}"/>
          </ac:spMkLst>
        </pc:spChg>
        <pc:spChg chg="add del">
          <ac:chgData name="서강문" userId="29460b31-1a0c-4b35-86eb-5f065518ed4a" providerId="ADAL" clId="{5B38A183-0515-2A44-A1BB-EC453148D12D}" dt="2024-02-26T19:21:40.550" v="1186" actId="478"/>
          <ac:spMkLst>
            <pc:docMk/>
            <pc:sldMk cId="2116396904" sldId="362"/>
            <ac:spMk id="36" creationId="{09D380DD-11B0-E57F-9F6B-7C338CE7CF45}"/>
          </ac:spMkLst>
        </pc:spChg>
      </pc:sldChg>
      <pc:sldChg chg="modNotesTx">
        <pc:chgData name="서강문" userId="29460b31-1a0c-4b35-86eb-5f065518ed4a" providerId="ADAL" clId="{5B38A183-0515-2A44-A1BB-EC453148D12D}" dt="2024-02-26T23:28:35.673" v="3736" actId="20577"/>
        <pc:sldMkLst>
          <pc:docMk/>
          <pc:sldMk cId="730313921" sldId="363"/>
        </pc:sldMkLst>
      </pc:sldChg>
      <pc:sldChg chg="modNotesTx">
        <pc:chgData name="서강문" userId="29460b31-1a0c-4b35-86eb-5f065518ed4a" providerId="ADAL" clId="{5B38A183-0515-2A44-A1BB-EC453148D12D}" dt="2024-02-26T23:28:53.135" v="3758" actId="20577"/>
        <pc:sldMkLst>
          <pc:docMk/>
          <pc:sldMk cId="3367025397" sldId="366"/>
        </pc:sldMkLst>
      </pc:sldChg>
      <pc:sldChg chg="modNotesTx">
        <pc:chgData name="서강문" userId="29460b31-1a0c-4b35-86eb-5f065518ed4a" providerId="ADAL" clId="{5B38A183-0515-2A44-A1BB-EC453148D12D}" dt="2024-02-26T23:29:03.425" v="3785" actId="20577"/>
        <pc:sldMkLst>
          <pc:docMk/>
          <pc:sldMk cId="3964368913" sldId="367"/>
        </pc:sldMkLst>
      </pc:sldChg>
      <pc:sldChg chg="modSp mod modNotesTx">
        <pc:chgData name="서강문" userId="29460b31-1a0c-4b35-86eb-5f065518ed4a" providerId="ADAL" clId="{5B38A183-0515-2A44-A1BB-EC453148D12D}" dt="2024-02-26T23:14:20.795" v="2679" actId="20577"/>
        <pc:sldMkLst>
          <pc:docMk/>
          <pc:sldMk cId="3625302307" sldId="369"/>
        </pc:sldMkLst>
        <pc:spChg chg="mod">
          <ac:chgData name="서강문" userId="29460b31-1a0c-4b35-86eb-5f065518ed4a" providerId="ADAL" clId="{5B38A183-0515-2A44-A1BB-EC453148D12D}" dt="2024-02-26T23:14:20.795" v="2679" actId="20577"/>
          <ac:spMkLst>
            <pc:docMk/>
            <pc:sldMk cId="3625302307" sldId="369"/>
            <ac:spMk id="26" creationId="{812F83A1-7D40-2B1B-F9A7-15D2DBA51ED4}"/>
          </ac:spMkLst>
        </pc:spChg>
      </pc:sldChg>
      <pc:sldChg chg="addSp delSp modSp mod modNotesTx">
        <pc:chgData name="서강문" userId="29460b31-1a0c-4b35-86eb-5f065518ed4a" providerId="ADAL" clId="{5B38A183-0515-2A44-A1BB-EC453148D12D}" dt="2024-02-26T23:29:31.393" v="3813" actId="20577"/>
        <pc:sldMkLst>
          <pc:docMk/>
          <pc:sldMk cId="421839878" sldId="371"/>
        </pc:sldMkLst>
        <pc:spChg chg="add mod">
          <ac:chgData name="서강문" userId="29460b31-1a0c-4b35-86eb-5f065518ed4a" providerId="ADAL" clId="{5B38A183-0515-2A44-A1BB-EC453148D12D}" dt="2024-02-26T19:24:46.064" v="1738" actId="571"/>
          <ac:spMkLst>
            <pc:docMk/>
            <pc:sldMk cId="421839878" sldId="371"/>
            <ac:spMk id="3" creationId="{A48A2418-8D5E-814E-F585-134D06A26C56}"/>
          </ac:spMkLst>
        </pc:spChg>
        <pc:spChg chg="add mod">
          <ac:chgData name="서강문" userId="29460b31-1a0c-4b35-86eb-5f065518ed4a" providerId="ADAL" clId="{5B38A183-0515-2A44-A1BB-EC453148D12D}" dt="2024-02-26T19:24:56.440" v="1769" actId="571"/>
          <ac:spMkLst>
            <pc:docMk/>
            <pc:sldMk cId="421839878" sldId="371"/>
            <ac:spMk id="4" creationId="{36FD26D0-EBCF-B821-9490-1D327ED7A467}"/>
          </ac:spMkLst>
        </pc:spChg>
        <pc:spChg chg="mod">
          <ac:chgData name="서강문" userId="29460b31-1a0c-4b35-86eb-5f065518ed4a" providerId="ADAL" clId="{5B38A183-0515-2A44-A1BB-EC453148D12D}" dt="2024-02-26T19:24:52.782" v="1767" actId="1035"/>
          <ac:spMkLst>
            <pc:docMk/>
            <pc:sldMk cId="421839878" sldId="371"/>
            <ac:spMk id="8" creationId="{9E86C9A9-F161-EDD1-38ED-BD10BF4F7F68}"/>
          </ac:spMkLst>
        </pc:spChg>
        <pc:spChg chg="mod">
          <ac:chgData name="서강문" userId="29460b31-1a0c-4b35-86eb-5f065518ed4a" providerId="ADAL" clId="{5B38A183-0515-2A44-A1BB-EC453148D12D}" dt="2024-02-26T19:24:43.021" v="1736" actId="1035"/>
          <ac:spMkLst>
            <pc:docMk/>
            <pc:sldMk cId="421839878" sldId="371"/>
            <ac:spMk id="17" creationId="{B2A571E4-420C-CCC9-D7E2-E0DAE52909BB}"/>
          </ac:spMkLst>
        </pc:spChg>
        <pc:spChg chg="mod">
          <ac:chgData name="서강문" userId="29460b31-1a0c-4b35-86eb-5f065518ed4a" providerId="ADAL" clId="{5B38A183-0515-2A44-A1BB-EC453148D12D}" dt="2024-02-26T19:24:49.693" v="1755" actId="1035"/>
          <ac:spMkLst>
            <pc:docMk/>
            <pc:sldMk cId="421839878" sldId="371"/>
            <ac:spMk id="18" creationId="{86FC2E5D-D35E-0EA5-FE84-D7EBB88ADCF3}"/>
          </ac:spMkLst>
        </pc:spChg>
        <pc:spChg chg="mod">
          <ac:chgData name="서강문" userId="29460b31-1a0c-4b35-86eb-5f065518ed4a" providerId="ADAL" clId="{5B38A183-0515-2A44-A1BB-EC453148D12D}" dt="2024-02-26T19:25:01.656" v="1770" actId="1076"/>
          <ac:spMkLst>
            <pc:docMk/>
            <pc:sldMk cId="421839878" sldId="371"/>
            <ac:spMk id="19" creationId="{EA8DB2BA-135A-9534-DB14-BE87DD2B8239}"/>
          </ac:spMkLst>
        </pc:spChg>
        <pc:spChg chg="mod">
          <ac:chgData name="서강문" userId="29460b31-1a0c-4b35-86eb-5f065518ed4a" providerId="ADAL" clId="{5B38A183-0515-2A44-A1BB-EC453148D12D}" dt="2024-02-26T19:25:05.519" v="1771" actId="1076"/>
          <ac:spMkLst>
            <pc:docMk/>
            <pc:sldMk cId="421839878" sldId="371"/>
            <ac:spMk id="20" creationId="{16F01F0D-185F-EB2D-F749-F6EA69F64318}"/>
          </ac:spMkLst>
        </pc:spChg>
        <pc:spChg chg="add mod">
          <ac:chgData name="서강문" userId="29460b31-1a0c-4b35-86eb-5f065518ed4a" providerId="ADAL" clId="{5B38A183-0515-2A44-A1BB-EC453148D12D}" dt="2024-02-26T19:27:52.761" v="2138" actId="20577"/>
          <ac:spMkLst>
            <pc:docMk/>
            <pc:sldMk cId="421839878" sldId="371"/>
            <ac:spMk id="21" creationId="{00E526BA-6E95-148B-2C6A-7947AE1FAF41}"/>
          </ac:spMkLst>
        </pc:spChg>
        <pc:spChg chg="add mod">
          <ac:chgData name="서강문" userId="29460b31-1a0c-4b35-86eb-5f065518ed4a" providerId="ADAL" clId="{5B38A183-0515-2A44-A1BB-EC453148D12D}" dt="2024-02-26T19:26:19.683" v="1875" actId="571"/>
          <ac:spMkLst>
            <pc:docMk/>
            <pc:sldMk cId="421839878" sldId="371"/>
            <ac:spMk id="22" creationId="{6552C43E-4CE8-38F1-32ED-FC6FED3D6F67}"/>
          </ac:spMkLst>
        </pc:spChg>
        <pc:spChg chg="add mod">
          <ac:chgData name="서강문" userId="29460b31-1a0c-4b35-86eb-5f065518ed4a" providerId="ADAL" clId="{5B38A183-0515-2A44-A1BB-EC453148D12D}" dt="2024-02-26T19:27:37.684" v="2132" actId="571"/>
          <ac:spMkLst>
            <pc:docMk/>
            <pc:sldMk cId="421839878" sldId="371"/>
            <ac:spMk id="23" creationId="{6FFE8351-35F7-F32C-8408-F49875614473}"/>
          </ac:spMkLst>
        </pc:spChg>
        <pc:graphicFrameChg chg="add del modGraphic">
          <ac:chgData name="서강문" userId="29460b31-1a0c-4b35-86eb-5f065518ed4a" providerId="ADAL" clId="{5B38A183-0515-2A44-A1BB-EC453148D12D}" dt="2024-02-26T19:25:36.716" v="1778" actId="478"/>
          <ac:graphicFrameMkLst>
            <pc:docMk/>
            <pc:sldMk cId="421839878" sldId="371"/>
            <ac:graphicFrameMk id="5" creationId="{1B049DFB-FB9E-1D80-EFDC-E15BF6945356}"/>
          </ac:graphicFrameMkLst>
        </pc:graphicFrameChg>
        <pc:graphicFrameChg chg="del modGraphic">
          <ac:chgData name="서강문" userId="29460b31-1a0c-4b35-86eb-5f065518ed4a" providerId="ADAL" clId="{5B38A183-0515-2A44-A1BB-EC453148D12D}" dt="2024-02-26T19:25:52.312" v="1780" actId="478"/>
          <ac:graphicFrameMkLst>
            <pc:docMk/>
            <pc:sldMk cId="421839878" sldId="371"/>
            <ac:graphicFrameMk id="6" creationId="{A953F38A-5FCF-8E84-B7D3-2A354DCF2126}"/>
          </ac:graphicFrameMkLst>
        </pc:graphicFrameChg>
        <pc:graphicFrameChg chg="add mod">
          <ac:chgData name="서강문" userId="29460b31-1a0c-4b35-86eb-5f065518ed4a" providerId="ADAL" clId="{5B38A183-0515-2A44-A1BB-EC453148D12D}" dt="2024-02-26T19:25:15.634" v="1775" actId="571"/>
          <ac:graphicFrameMkLst>
            <pc:docMk/>
            <pc:sldMk cId="421839878" sldId="371"/>
            <ac:graphicFrameMk id="9" creationId="{A610B54F-5839-93E3-136A-AC51113B3C38}"/>
          </ac:graphicFrameMkLst>
        </pc:graphicFrameChg>
      </pc:sldChg>
      <pc:sldChg chg="modNotesTx">
        <pc:chgData name="서강문" userId="29460b31-1a0c-4b35-86eb-5f065518ed4a" providerId="ADAL" clId="{5B38A183-0515-2A44-A1BB-EC453148D12D}" dt="2024-02-26T23:17:04.038" v="2875" actId="20577"/>
        <pc:sldMkLst>
          <pc:docMk/>
          <pc:sldMk cId="964547121" sldId="372"/>
        </pc:sldMkLst>
      </pc:sldChg>
      <pc:sldChg chg="modNotesTx">
        <pc:chgData name="서강문" userId="29460b31-1a0c-4b35-86eb-5f065518ed4a" providerId="ADAL" clId="{5B38A183-0515-2A44-A1BB-EC453148D12D}" dt="2024-02-27T01:29:09.870" v="3860" actId="20577"/>
        <pc:sldMkLst>
          <pc:docMk/>
          <pc:sldMk cId="2356349242" sldId="373"/>
        </pc:sldMkLst>
      </pc:sldChg>
      <pc:sldChg chg="modNotesTx">
        <pc:chgData name="서강문" userId="29460b31-1a0c-4b35-86eb-5f065518ed4a" providerId="ADAL" clId="{5B38A183-0515-2A44-A1BB-EC453148D12D}" dt="2024-02-26T23:16:31.873" v="2848" actId="20577"/>
        <pc:sldMkLst>
          <pc:docMk/>
          <pc:sldMk cId="2676622949" sldId="374"/>
        </pc:sldMkLst>
      </pc:sldChg>
      <pc:sldChg chg="modNotesTx">
        <pc:chgData name="서강문" userId="29460b31-1a0c-4b35-86eb-5f065518ed4a" providerId="ADAL" clId="{5B38A183-0515-2A44-A1BB-EC453148D12D}" dt="2024-02-26T23:20:08.641" v="2973" actId="20577"/>
        <pc:sldMkLst>
          <pc:docMk/>
          <pc:sldMk cId="1063108710" sldId="37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성공률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gpt4 turbo</c:v>
                </c:pt>
                <c:pt idx="1">
                  <c:v>gpt3.5 turbo</c:v>
                </c:pt>
                <c:pt idx="2">
                  <c:v>ldcc</c:v>
                </c:pt>
                <c:pt idx="3">
                  <c:v>llama2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0.1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E-2144-B5E6-87FA1961B7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gpt4 turbo</c:v>
                </c:pt>
                <c:pt idx="1">
                  <c:v>gpt3.5 turbo</c:v>
                </c:pt>
                <c:pt idx="2">
                  <c:v>ldcc</c:v>
                </c:pt>
                <c:pt idx="3">
                  <c:v>llama2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9C7E-2144-B5E6-87FA1961B7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gpt4 turbo</c:v>
                </c:pt>
                <c:pt idx="1">
                  <c:v>gpt3.5 turbo</c:v>
                </c:pt>
                <c:pt idx="2">
                  <c:v>ldcc</c:v>
                </c:pt>
                <c:pt idx="3">
                  <c:v>llama2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9C7E-2144-B5E6-87FA1961B72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691161311"/>
        <c:axId val="79911472"/>
      </c:barChart>
      <c:catAx>
        <c:axId val="1691161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9911472"/>
        <c:crosses val="autoZero"/>
        <c:auto val="1"/>
        <c:lblAlgn val="ctr"/>
        <c:lblOffset val="100"/>
        <c:noMultiLvlLbl val="0"/>
      </c:catAx>
      <c:valAx>
        <c:axId val="799114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691161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BM HANNA Pro 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BM HANNA Pro OTF" panose="020B0600000101010101" pitchFamily="34" charset="-127"/>
              </a:defRPr>
            </a:lvl1pPr>
          </a:lstStyle>
          <a:p>
            <a:fld id="{B63360B4-EC72-6249-8388-EA24ABCBC452}" type="datetimeFigureOut">
              <a:rPr kumimoji="1" lang="ko-Kore-KR" altLang="en-US" smtClean="0"/>
              <a:pPr/>
              <a:t>2024. 3. 4.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BM HANNA Pro 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BM HANNA Pro OTF" panose="020B0600000101010101" pitchFamily="34" charset="-127"/>
              </a:defRPr>
            </a:lvl1pPr>
          </a:lstStyle>
          <a:p>
            <a:fld id="{B98E388F-F7DE-B94F-9AB6-D27514BE3ABE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4739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BM HANNA Pro OTF" panose="020B0600000101010101" pitchFamily="34" charset="-12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BM HANNA Pro OTF" panose="020B0600000101010101" pitchFamily="34" charset="-12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BM HANNA Pro OTF" panose="020B0600000101010101" pitchFamily="34" charset="-12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BM HANNA Pro OTF" panose="020B0600000101010101" pitchFamily="34" charset="-12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BM HANNA Pro OTF" panose="020B0600000101010101" pitchFamily="34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</a:t>
            </a:r>
            <a:r>
              <a:rPr kumimoji="1" lang="en-US" altLang="ko-Kore-KR" dirty="0"/>
              <a:t>!</a:t>
            </a:r>
            <a:r>
              <a:rPr kumimoji="1" lang="ko-KR" altLang="en-US" dirty="0"/>
              <a:t> 발표를 담당한 </a:t>
            </a:r>
            <a:endParaRPr kumimoji="1" lang="en-US" altLang="ko-KR" dirty="0"/>
          </a:p>
          <a:p>
            <a:r>
              <a:rPr kumimoji="1" lang="ko-KR" altLang="en-US" dirty="0" err="1"/>
              <a:t>탄중칠</a:t>
            </a:r>
            <a:r>
              <a:rPr kumimoji="1" lang="ko-KR" altLang="en-US" dirty="0"/>
              <a:t> 팀의 발표자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서강문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팀에서는 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대규모 언어 모델</a:t>
            </a:r>
            <a:r>
              <a:rPr kumimoji="1" lang="en-US" altLang="ko-KR" dirty="0"/>
              <a:t>'''</a:t>
            </a:r>
            <a:r>
              <a:rPr kumimoji="1" lang="ko-KR" altLang="en-US" dirty="0"/>
              <a:t>을 결합한 </a:t>
            </a:r>
            <a:endParaRPr kumimoji="1" lang="en-US" altLang="ko-KR" dirty="0"/>
          </a:p>
          <a:p>
            <a:r>
              <a:rPr kumimoji="1" lang="ko-KR" altLang="en-US" dirty="0"/>
              <a:t>소매업자</a:t>
            </a:r>
            <a:r>
              <a:rPr kumimoji="1" lang="en-US" altLang="ko-KR" dirty="0"/>
              <a:t>'</a:t>
            </a:r>
            <a:r>
              <a:rPr kumimoji="1" lang="ko-KR" altLang="en-US" dirty="0"/>
              <a:t> 데이터 분석 서비스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준비했습니다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6158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&gt;</a:t>
            </a:r>
            <a:r>
              <a:rPr kumimoji="1" lang="ko-KR" altLang="en-US" dirty="0"/>
              <a:t> 가장 먼저</a:t>
            </a:r>
            <a:r>
              <a:rPr kumimoji="1" lang="en-US" altLang="ko-KR" dirty="0"/>
              <a:t>'</a:t>
            </a:r>
            <a:r>
              <a:rPr kumimoji="1" lang="ko-KR" altLang="en-US" dirty="0"/>
              <a:t> 테이블 파일을 첨부하고요</a:t>
            </a:r>
            <a:r>
              <a:rPr kumimoji="1" lang="en-US" altLang="ko-KR" dirty="0"/>
              <a:t>,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kumimoji="1" lang="ko-KR" altLang="en-US" dirty="0"/>
              <a:t>우측 상단에 대시보드가 실시간으로 업데이트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71450" indent="-171450">
              <a:buFont typeface="Wingdings" pitchFamily="2" charset="2"/>
              <a:buChar char="Ø"/>
            </a:pP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몇 초 있다가 테이블에 대한 요약 정보가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그리고 차트로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데이터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보여주네요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비버가 추천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하는 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쇠고기 가격을 물어보면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22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4</a:t>
            </a:r>
            <a:r>
              <a:rPr kumimoji="1" lang="ko-KR" altLang="en-US" dirty="0"/>
              <a:t>월이 제일 비쌌다고 하네요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소스 보기를 눌러서 사용한 코드를 볼 수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[pause]</a:t>
            </a:r>
          </a:p>
          <a:p>
            <a:r>
              <a:rPr kumimoji="1" lang="en-US" altLang="ko-KR" dirty="0"/>
              <a:t>(~~</a:t>
            </a:r>
            <a:r>
              <a:rPr kumimoji="1" lang="ko-KR" altLang="en-US" dirty="0"/>
              <a:t>코드 설명</a:t>
            </a:r>
            <a:r>
              <a:rPr kumimoji="1" lang="en-US" altLang="ko-KR" dirty="0"/>
              <a:t>~~)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24</a:t>
            </a:r>
            <a:r>
              <a:rPr kumimoji="1" lang="ko-KR" altLang="en-US" dirty="0"/>
              <a:t>년 쇠고기 가격을 예상해달라고 요청해봅시다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쇠고기</a:t>
            </a:r>
            <a:r>
              <a:rPr kumimoji="1" lang="ko-KR" altLang="en-US" dirty="0"/>
              <a:t> 가격 예상을 차트로 보여주네요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소스 보기를 눌러보니 </a:t>
            </a:r>
            <a:endParaRPr kumimoji="1" lang="en-US" altLang="ko-KR" dirty="0"/>
          </a:p>
          <a:p>
            <a:r>
              <a:rPr kumimoji="1" lang="en-US" altLang="ko-KR" dirty="0" err="1"/>
              <a:t>LinearRegression</a:t>
            </a:r>
            <a:r>
              <a:rPr kumimoji="1" lang="ko-KR" altLang="en-US" dirty="0"/>
              <a:t>을 사용해서 </a:t>
            </a:r>
            <a:r>
              <a:rPr kumimoji="1" lang="ko-Kore-KR" altLang="en-US" dirty="0"/>
              <a:t>예측한</a:t>
            </a:r>
            <a:r>
              <a:rPr kumimoji="1" lang="ko-KR" altLang="en-US" dirty="0"/>
              <a:t> 모습을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2586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텍스트 문서 시연입니다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소매업계 이슈를 설명하는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칼럼의 </a:t>
            </a:r>
            <a:r>
              <a:rPr kumimoji="1" lang="en-US" altLang="ko-KR" dirty="0"/>
              <a:t>pdf</a:t>
            </a:r>
            <a:r>
              <a:rPr kumimoji="1" lang="ko-KR" altLang="en-US" dirty="0"/>
              <a:t> 파일을 첨부해보겠습니다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16712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/</a:t>
            </a:r>
            <a:r>
              <a:rPr kumimoji="1" lang="en-US" altLang="ko-KR" dirty="0"/>
              <a:t>/</a:t>
            </a:r>
          </a:p>
          <a:p>
            <a:r>
              <a:rPr kumimoji="1" lang="ko-Kore-KR" altLang="en-US" dirty="0"/>
              <a:t>먼저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소매업</a:t>
            </a:r>
            <a:r>
              <a:rPr kumimoji="1" lang="ko-KR" altLang="en-US" dirty="0"/>
              <a:t> 문서를 첨부하고요</a:t>
            </a:r>
            <a:r>
              <a:rPr kumimoji="1" lang="en-US" altLang="ko-KR" dirty="0"/>
              <a:t>,</a:t>
            </a:r>
            <a:endParaRPr kumimoji="1" lang="en-US" altLang="ko-Kore-KR" dirty="0"/>
          </a:p>
          <a:p>
            <a:r>
              <a:rPr kumimoji="1" lang="ko-Kore-KR" altLang="en-US" dirty="0"/>
              <a:t>마찬가지로</a:t>
            </a:r>
            <a:r>
              <a:rPr kumimoji="1" lang="ko-KR" altLang="en-US" dirty="0"/>
              <a:t> 우측 상단에 대시보드가 계속 업데이트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원본은 바로 볼 수 있죠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다음 업데이트에서는 문서를 이쁘게 요약해줬네요 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&gt;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문서</a:t>
            </a:r>
            <a:r>
              <a:rPr kumimoji="1" lang="ko-KR" altLang="en-US" dirty="0"/>
              <a:t> 관련 질문들을 이렇게 추천해주네요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r>
              <a:rPr kumimoji="1" lang="en-US" altLang="ko-Kore-KR" dirty="0"/>
              <a:t>&gt;</a:t>
            </a:r>
            <a:r>
              <a:rPr kumimoji="1" lang="ko-KR" altLang="en-US" dirty="0"/>
              <a:t> 질문 추천대로 소매업 전략을 물어봤습니다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잘 대답하네요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소스 보기를 누르니까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대답과 연관된 </a:t>
            </a:r>
            <a:r>
              <a:rPr kumimoji="1" lang="en-US" altLang="ko-KR" dirty="0"/>
              <a:t>Document</a:t>
            </a:r>
            <a:r>
              <a:rPr kumimoji="1" lang="ko-KR" altLang="en-US" dirty="0"/>
              <a:t> 소스도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0545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</a:t>
            </a:r>
            <a:r>
              <a:rPr kumimoji="1" lang="en-US" altLang="ko-Kore-KR" dirty="0"/>
              <a:t>,</a:t>
            </a:r>
            <a:r>
              <a:rPr kumimoji="1" lang="en-US" altLang="ko-KR" dirty="0"/>
              <a:t>,,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사용자를 위한 디자인으로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랜딩 페이지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다크</a:t>
            </a:r>
            <a:r>
              <a:rPr kumimoji="1" lang="ko-KR" altLang="en-US" dirty="0"/>
              <a:t> 모드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제작했습니다</a:t>
            </a:r>
            <a:r>
              <a:rPr kumimoji="1" lang="en-US" altLang="ko-KR" dirty="0"/>
              <a:t>.)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서비스</a:t>
            </a:r>
            <a:r>
              <a:rPr kumimoji="1" lang="ko-KR" altLang="en-US" dirty="0"/>
              <a:t> 개요를 랜딩 페이지를 통해 확인할 수 있고</a:t>
            </a:r>
            <a:r>
              <a:rPr kumimoji="1" lang="en-US" altLang="ko-KR" dirty="0"/>
              <a:t>,)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다크모드를</a:t>
            </a:r>
            <a:r>
              <a:rPr kumimoji="1" lang="ko-KR" altLang="en-US" dirty="0"/>
              <a:t> 지원해서 편안하게 서비스를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8E388F-F7DE-B94F-9AB6-D27514BE3ABE}" type="slidenum">
              <a:rPr kumimoji="1" lang="ko-Kore-KR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ore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653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&gt;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다음으로</a:t>
            </a:r>
            <a:r>
              <a:rPr kumimoji="1" lang="ko-KR" altLang="en-US" dirty="0"/>
              <a:t> 비버의</a:t>
            </a:r>
            <a:r>
              <a:rPr kumimoji="1" lang="en-US" altLang="ko-KR" dirty="0"/>
              <a:t>'</a:t>
            </a:r>
            <a:r>
              <a:rPr kumimoji="1" lang="ko-KR" altLang="en-US" dirty="0"/>
              <a:t> 고도화 과정을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17432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ore-KR" altLang="en-US" dirty="0"/>
              <a:t>서비스</a:t>
            </a:r>
            <a:r>
              <a:rPr kumimoji="1" lang="ko-KR" altLang="en-US" dirty="0"/>
              <a:t> 아키텍처는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7747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ko-Kore-KR" altLang="en-US" dirty="0"/>
              <a:t>비버</a:t>
            </a:r>
            <a:r>
              <a:rPr kumimoji="1" lang="ko-KR" altLang="en-US" dirty="0"/>
              <a:t> 고도화 과정에서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신뢰도 높은 답변을 생성하기 위해  </a:t>
            </a:r>
            <a:r>
              <a:rPr kumimoji="1" lang="en-US" altLang="ko-Kore-KR" dirty="0"/>
              <a:t>&lt;</a:t>
            </a:r>
            <a:r>
              <a:rPr kumimoji="1" lang="ko-Kore-KR" altLang="en-US" dirty="0"/>
              <a:t>검색</a:t>
            </a:r>
            <a:r>
              <a:rPr kumimoji="1" lang="ko-KR" altLang="en-US" dirty="0"/>
              <a:t> 증강 생성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을 응용했습니다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어느 부분에서 </a:t>
            </a:r>
            <a:r>
              <a:rPr kumimoji="1" lang="en-US" altLang="ko-KR" dirty="0"/>
              <a:t>RAG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적용했는지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클라이언트랑</a:t>
            </a:r>
            <a:r>
              <a:rPr kumimoji="1" lang="ko-KR" altLang="en-US" dirty="0"/>
              <a:t> 서버의 동작으로</a:t>
            </a:r>
            <a:endParaRPr kumimoji="1" lang="en-US" altLang="ko-KR" dirty="0"/>
          </a:p>
          <a:p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93950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</a:t>
            </a:r>
            <a:r>
              <a:rPr kumimoji="1" lang="ko-KR" altLang="en-US" dirty="0"/>
              <a:t> 화면처럼 </a:t>
            </a:r>
            <a:endParaRPr kumimoji="1" lang="en-US" altLang="ko-KR" dirty="0"/>
          </a:p>
          <a:p>
            <a:r>
              <a:rPr kumimoji="1" lang="ko-KR" altLang="en-US" dirty="0"/>
              <a:t>파일을 업로드하면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서버에서는 이 파일을 </a:t>
            </a:r>
            <a:r>
              <a:rPr kumimoji="1" lang="ko-KR" altLang="en-US" dirty="0" err="1"/>
              <a:t>임베딩하고</a:t>
            </a:r>
            <a:r>
              <a:rPr kumimoji="1" lang="ko-KR" altLang="en-US" dirty="0"/>
              <a:t> 저장합니다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이때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ore-KR" altLang="en-US" dirty="0"/>
              <a:t>문서파일을</a:t>
            </a:r>
            <a:r>
              <a:rPr kumimoji="1" lang="ko-KR" altLang="en-US" dirty="0"/>
              <a:t> 적은 토큰으로 가공하여 </a:t>
            </a:r>
            <a:r>
              <a:rPr kumimoji="1" lang="ko-KR" altLang="en-US" dirty="0" err="1"/>
              <a:t>독스로</a:t>
            </a:r>
            <a:r>
              <a:rPr kumimoji="1" lang="ko-KR" altLang="en-US" dirty="0"/>
              <a:t> 만들고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각 </a:t>
            </a:r>
            <a:r>
              <a:rPr kumimoji="1" lang="ko-KR" altLang="en-US" dirty="0" err="1"/>
              <a:t>독스를</a:t>
            </a:r>
            <a:r>
              <a:rPr kumimoji="1" lang="ko-KR" altLang="en-US" dirty="0"/>
              <a:t> 벡터 형태로 임베딩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ore-KR" dirty="0"/>
              <a:t>&gt;</a:t>
            </a:r>
            <a:r>
              <a:rPr kumimoji="1" lang="ko-KR" altLang="en-US" dirty="0"/>
              <a:t> 이러한 </a:t>
            </a:r>
            <a:r>
              <a:rPr kumimoji="1" lang="ko-Kore-KR" altLang="en-US" dirty="0"/>
              <a:t>임베딩</a:t>
            </a:r>
            <a:r>
              <a:rPr kumimoji="1" lang="ko-KR" altLang="en-US" dirty="0"/>
              <a:t> 결과를 나중에 쓸 수 있는 형태로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벡터스토어에 저장합니다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48683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사용자가 질문을 하면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사용자의 질문을 또 임베딩 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임베딩한</a:t>
            </a:r>
            <a:r>
              <a:rPr kumimoji="1" lang="ko-KR" altLang="en-US" dirty="0"/>
              <a:t> 쿼리 벡터와 </a:t>
            </a:r>
            <a:endParaRPr kumimoji="1" lang="en-US" altLang="ko-KR" dirty="0"/>
          </a:p>
          <a:p>
            <a:r>
              <a:rPr kumimoji="1" lang="ko-KR" altLang="en-US" dirty="0" err="1"/>
              <a:t>독스의</a:t>
            </a:r>
            <a:r>
              <a:rPr kumimoji="1" lang="ko-KR" altLang="en-US" dirty="0"/>
              <a:t> 코사인 유사도를 측정합니다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다음으로 쿼리에 가까운 </a:t>
            </a:r>
            <a:r>
              <a:rPr kumimoji="1" lang="ko-KR" altLang="en-US" dirty="0" err="1"/>
              <a:t>독스를</a:t>
            </a:r>
            <a:r>
              <a:rPr kumimoji="1" lang="ko-KR" altLang="en-US" dirty="0"/>
              <a:t> 뽑아 답변 생성에서 사용하고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소스 보기에 첨부합니다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00850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논리적인 답변을 위해 서비스에 체인 오브 </a:t>
            </a:r>
            <a:r>
              <a:rPr kumimoji="1" lang="ko-KR" altLang="en-US" dirty="0" err="1"/>
              <a:t>쏘트를</a:t>
            </a:r>
            <a:r>
              <a:rPr kumimoji="1" lang="ko-KR" altLang="en-US" dirty="0"/>
              <a:t> 적용했습니다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(</a:t>
            </a:r>
            <a:r>
              <a:rPr kumimoji="1" lang="en-US" altLang="ko-Kore-KR" dirty="0"/>
              <a:t>LLM</a:t>
            </a:r>
            <a:r>
              <a:rPr kumimoji="1" lang="ko-KR" altLang="en-US" dirty="0"/>
              <a:t>의 생각 흐름을 담는 스크래치패드를 제공하고</a:t>
            </a:r>
            <a:r>
              <a:rPr kumimoji="1" lang="en-US" altLang="ko-KR" dirty="0"/>
              <a:t>,)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연쇄적인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쏘트로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Final Answer</a:t>
            </a:r>
            <a:r>
              <a:rPr kumimoji="1" lang="ko-KR" altLang="en-US" dirty="0"/>
              <a:t>까지 도달할 수 있게 프롬프트를 구성했습니다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4283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1603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왼쪽</a:t>
            </a:r>
            <a:r>
              <a:rPr kumimoji="1" lang="ko-KR" altLang="en-US" dirty="0"/>
              <a:t> 같은 차트를 만들 때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서버에서는 오른쪽 같은 스크래치패드가 만들어지는데요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스크래치 패드를 두고 이렇게  </a:t>
            </a:r>
            <a:endParaRPr kumimoji="1" lang="en-US" altLang="ko-KR" dirty="0"/>
          </a:p>
          <a:p>
            <a:r>
              <a:rPr kumimoji="1" lang="en-US" altLang="ko-KR" dirty="0"/>
              <a:t>&gt;&gt;&gt;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쏘트를</a:t>
            </a:r>
            <a:r>
              <a:rPr kumimoji="1" lang="ko-KR" altLang="en-US" dirty="0"/>
              <a:t> 확장해갑니다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&gt;</a:t>
            </a:r>
            <a:r>
              <a:rPr kumimoji="1" lang="ko-Kore-KR" altLang="en-US" dirty="0"/>
              <a:t>그리고</a:t>
            </a:r>
            <a:r>
              <a:rPr kumimoji="1" lang="ko-KR" altLang="en-US" dirty="0"/>
              <a:t> 결과를 종합한 </a:t>
            </a:r>
            <a:r>
              <a:rPr kumimoji="1" lang="en-US" altLang="ko-KR" dirty="0"/>
              <a:t>Final Answer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Chart JSON</a:t>
            </a:r>
            <a:r>
              <a:rPr kumimoji="1" lang="ko-KR" altLang="en-US" dirty="0"/>
              <a:t>을 생성합니다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62661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좀</a:t>
            </a:r>
            <a:r>
              <a:rPr kumimoji="1" lang="ko-KR" altLang="en-US" dirty="0"/>
              <a:t> 자세하게 한글로 설명 드리기 위해서</a:t>
            </a:r>
            <a:r>
              <a:rPr kumimoji="1" lang="en-US" altLang="ko-KR" dirty="0"/>
              <a:t>,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왼쪽 같이 </a:t>
            </a:r>
            <a:r>
              <a:rPr kumimoji="1" lang="en-US" altLang="ko-KR" dirty="0"/>
              <a:t>“CSV</a:t>
            </a:r>
            <a:r>
              <a:rPr kumimoji="1" lang="ko-KR" altLang="en-US" dirty="0"/>
              <a:t>데이터를 대표하는 간단한 차트를 만들어 달라</a:t>
            </a:r>
            <a:r>
              <a:rPr kumimoji="1" lang="en-US" altLang="ko-KR" dirty="0"/>
              <a:t>!”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``</a:t>
            </a:r>
            <a:r>
              <a:rPr kumimoji="1" lang="ko-KR" altLang="en-US" dirty="0"/>
              <a:t> 라는 생성 요청이 들어왔다고 가정하겠습니다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그러면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은 스텝을 나누는데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가장 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구조를 확인합니다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 err="1"/>
              <a:t>df</a:t>
            </a:r>
            <a:r>
              <a:rPr kumimoji="1" lang="en-US" altLang="ko-KR" dirty="0" err="1"/>
              <a:t>.</a:t>
            </a:r>
            <a:r>
              <a:rPr kumimoji="1" lang="en-US" altLang="ko-Kore-KR" dirty="0" err="1"/>
              <a:t>columns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열들을 확인해서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적합해보이는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&lt;&lt;</a:t>
            </a:r>
            <a:r>
              <a:rPr kumimoji="1" lang="ko-KR" altLang="en-US" dirty="0"/>
              <a:t>품목명</a:t>
            </a:r>
            <a:r>
              <a:rPr kumimoji="1" lang="en-US" altLang="ko-KR" dirty="0"/>
              <a:t>&gt;&gt;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고유값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을 또 확인합니다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그러면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이 생각을 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차트가</a:t>
            </a:r>
            <a:r>
              <a:rPr kumimoji="1" lang="ko-KR" altLang="en-US" dirty="0"/>
              <a:t> 복잡해질 것 같으니까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&lt;</a:t>
            </a:r>
            <a:r>
              <a:rPr kumimoji="1" lang="ko-Kore-KR" altLang="en-US" dirty="0"/>
              <a:t>상위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항목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&lt;'</a:t>
            </a:r>
            <a:r>
              <a:rPr kumimoji="1" lang="ko-KR" altLang="en-US" dirty="0"/>
              <a:t>기타</a:t>
            </a:r>
            <a:r>
              <a:rPr kumimoji="1" lang="en-US" altLang="ko-KR" dirty="0"/>
              <a:t>'&gt;</a:t>
            </a:r>
            <a:r>
              <a:rPr kumimoji="1" lang="ko-KR" altLang="en-US" dirty="0"/>
              <a:t>로 그룹화하는 전략을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이 </a:t>
            </a:r>
            <a:r>
              <a:rPr kumimoji="1" lang="en-US" altLang="ko-KR" dirty="0"/>
              <a:t>&lt;&lt;</a:t>
            </a:r>
            <a:r>
              <a:rPr kumimoji="1" lang="ko-KR" altLang="en-US" dirty="0"/>
              <a:t>상위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항목</a:t>
            </a:r>
            <a:r>
              <a:rPr kumimoji="1" lang="en-US" altLang="ko-KR" dirty="0"/>
              <a:t>&gt;&gt;,</a:t>
            </a:r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    그리고 다음장에서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기타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쏘트를</a:t>
            </a:r>
            <a:r>
              <a:rPr kumimoji="1" lang="ko-KR" altLang="en-US" dirty="0"/>
              <a:t> 거쳐서 구하면</a:t>
            </a:r>
            <a:endParaRPr kumimoji="1" lang="en-US" altLang="ko-Kore-KR" dirty="0"/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   </a:t>
            </a:r>
            <a:r>
              <a:rPr kumimoji="1" lang="en-US" altLang="ko-KR" dirty="0"/>
              <a:t>&lt;Final Answer&gt;</a:t>
            </a:r>
            <a:r>
              <a:rPr kumimoji="1" lang="ko-KR" altLang="en-US" dirty="0"/>
              <a:t>로 차트 형태의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을 생성합니다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9871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이때</a:t>
            </a:r>
            <a:r>
              <a:rPr kumimoji="1" lang="ko-KR" altLang="en-US" dirty="0"/>
              <a:t> 사용한 핵심 소스코드는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소스 보기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클릭해서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03646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형태소 분석을 통한 쿼리 필터링입니다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사용자가</a:t>
            </a:r>
            <a:r>
              <a:rPr kumimoji="1" lang="ko-KR" altLang="en-US" dirty="0"/>
              <a:t> 쿼리를 넘겼을 때</a:t>
            </a:r>
            <a:r>
              <a:rPr kumimoji="1" lang="en-US" altLang="ko-KR" dirty="0"/>
              <a:t>,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</a:t>
            </a:r>
            <a:r>
              <a:rPr kumimoji="1" lang="ko-KR" altLang="en-US" dirty="0"/>
              <a:t> 쿼리를 형태소로 분해합니다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이때 시각화 키워드를 정적으로 </a:t>
            </a:r>
            <a:r>
              <a:rPr kumimoji="1" lang="ko-KR" altLang="en-US" dirty="0" err="1"/>
              <a:t>박아둔</a:t>
            </a:r>
            <a:r>
              <a:rPr kumimoji="1" lang="ko-KR" altLang="en-US" dirty="0"/>
              <a:t> 다음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분해한 형태소를 키워드로 필터링해 </a:t>
            </a:r>
            <a:endParaRPr kumimoji="1" lang="en-US" altLang="ko-KR" dirty="0"/>
          </a:p>
          <a:p>
            <a:r>
              <a:rPr kumimoji="1" lang="ko-KR" altLang="en-US" dirty="0"/>
              <a:t>시각화 요청을 감지하는 방식으로 서비스를 구성했습니다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26304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ore-KR" altLang="en-US" dirty="0"/>
              <a:t>내년</a:t>
            </a:r>
            <a:r>
              <a:rPr kumimoji="1" lang="ko-KR" altLang="en-US" dirty="0"/>
              <a:t> 판매량을 예상해줘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라는 쿼리는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형태소 분석 결과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예상</a:t>
            </a:r>
            <a:r>
              <a:rPr kumimoji="1" lang="en-US" altLang="ko-KR" dirty="0"/>
              <a:t>&gt;``</a:t>
            </a:r>
            <a:r>
              <a:rPr kumimoji="1" lang="ko-KR" altLang="en-US" dirty="0"/>
              <a:t>이라는 키워드로 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시계열 분석 프롬프트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호출하고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ore-KR" altLang="en-US" dirty="0"/>
              <a:t>누적된</a:t>
            </a:r>
            <a:r>
              <a:rPr kumimoji="1" lang="ko-KR" altLang="en-US" dirty="0"/>
              <a:t> 재고 상황을 보여줘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라는 쿼리는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분석 결과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보여주다</a:t>
            </a:r>
            <a:r>
              <a:rPr kumimoji="1" lang="en-US" altLang="ko-KR" dirty="0"/>
              <a:t>&gt;``</a:t>
            </a:r>
            <a:r>
              <a:rPr kumimoji="1" lang="ko-KR" altLang="en-US" dirty="0"/>
              <a:t>라는 키워드로 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차트 생성 로직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을 호출하게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5025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 성능 평가 및 선정을 거쳐 비버를 </a:t>
            </a:r>
            <a:r>
              <a:rPr kumimoji="1" lang="ko-KR" altLang="en-US" dirty="0" err="1"/>
              <a:t>고도화했습니다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중간평가에서는 오픈소스 모델인 라마</a:t>
            </a:r>
            <a:r>
              <a:rPr kumimoji="1" lang="en-US" altLang="ko-KR" dirty="0"/>
              <a:t>-</a:t>
            </a:r>
            <a:r>
              <a:rPr kumimoji="1" lang="en-US" altLang="ko-KR" dirty="0" err="1"/>
              <a:t>ldcc</a:t>
            </a:r>
            <a:r>
              <a:rPr kumimoji="1" lang="ko-KR" altLang="en-US" dirty="0"/>
              <a:t>로 서비스를 시연했습니다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저희 비버 서비스는 모델을 쉽게 교체할 수 있다는 장점을 가지고 있는데요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68243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성능에</a:t>
            </a:r>
            <a:r>
              <a:rPr kumimoji="1" lang="ko-KR" altLang="en-US" dirty="0"/>
              <a:t> 따라 모델을 교체할 수 있다는 장점을 살려</a:t>
            </a:r>
            <a:r>
              <a:rPr kumimoji="1" lang="en-US" altLang="ko-KR" dirty="0"/>
              <a:t>,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서비스에서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답변의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Quality</a:t>
            </a:r>
            <a:r>
              <a:rPr kumimoji="1" lang="ko-KR" altLang="en-US" dirty="0"/>
              <a:t>와 정확성을 높이기 위해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모델 별 서비스 적합성을 평가했습니다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42096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&gt;</a:t>
            </a:r>
            <a:r>
              <a:rPr kumimoji="1" lang="ko-Kore-KR" altLang="en-US" dirty="0"/>
              <a:t>평가할</a:t>
            </a:r>
            <a:r>
              <a:rPr kumimoji="1" lang="ko-KR" altLang="en-US" dirty="0"/>
              <a:t> 모델은 </a:t>
            </a:r>
            <a:r>
              <a:rPr kumimoji="1" lang="en-US" altLang="ko-KR" dirty="0" err="1"/>
              <a:t>openai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gpt</a:t>
            </a:r>
            <a:r>
              <a:rPr kumimoji="1" lang="en-US" altLang="ko-KR" dirty="0"/>
              <a:t> </a:t>
            </a:r>
            <a:r>
              <a:rPr kumimoji="1" lang="ko-KR" altLang="en-US" dirty="0"/>
              <a:t>시리즈</a:t>
            </a:r>
            <a:r>
              <a:rPr kumimoji="1" lang="en-US" altLang="ko-KR" dirty="0"/>
              <a:t>,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허깅페이스의</a:t>
            </a:r>
            <a:r>
              <a:rPr kumimoji="1" lang="ko-KR" altLang="en-US" dirty="0"/>
              <a:t> 한국어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 리더보드의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등인 솔라</a:t>
            </a:r>
            <a:r>
              <a:rPr kumimoji="1" lang="en-US" altLang="ko-KR" dirty="0"/>
              <a:t>-</a:t>
            </a:r>
            <a:r>
              <a:rPr kumimoji="1" lang="en-US" altLang="ko-KR" dirty="0" err="1"/>
              <a:t>ldcc</a:t>
            </a:r>
            <a:r>
              <a:rPr kumimoji="1" lang="ko-KR" altLang="en-US" dirty="0"/>
              <a:t>와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라마</a:t>
            </a:r>
            <a:r>
              <a:rPr kumimoji="1" lang="ko-KR" altLang="en-US" dirty="0"/>
              <a:t> 베이스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 중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등인 </a:t>
            </a:r>
            <a:r>
              <a:rPr kumimoji="1" lang="en-US" altLang="ko-KR" dirty="0"/>
              <a:t>llama2</a:t>
            </a:r>
            <a:r>
              <a:rPr kumimoji="1" lang="ko-KR" altLang="en-US" dirty="0"/>
              <a:t>로 선정했습니다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스포일러를</a:t>
            </a:r>
            <a:r>
              <a:rPr kumimoji="1" lang="ko-KR" altLang="en-US" dirty="0"/>
              <a:t> 좀 하자면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서비스 로직을 수행하는 데에는 </a:t>
            </a:r>
            <a:r>
              <a:rPr kumimoji="1" lang="en-US" altLang="ko-KR" dirty="0" err="1"/>
              <a:t>gpt</a:t>
            </a:r>
            <a:r>
              <a:rPr kumimoji="1" lang="ko-KR" altLang="en-US" dirty="0"/>
              <a:t> 시리즈의 성능이 월등했습니다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27754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평가 기준은 다음처럼 선정했습니다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문서 질의응답에 대해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답변의 정확성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한국어 유창성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점으로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직접 마킹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하는 지표와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`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&lt;</a:t>
            </a:r>
            <a:r>
              <a:rPr kumimoji="1" lang="ko-Kore-KR" altLang="en-US" dirty="0"/>
              <a:t>파싱</a:t>
            </a:r>
            <a:r>
              <a:rPr kumimoji="1" lang="ko-KR" altLang="en-US" dirty="0"/>
              <a:t> 형태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로 만드는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인스트럭션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의 수행 능력을 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파싱 성공 여부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에 따라 </a:t>
            </a:r>
            <a:r>
              <a:rPr kumimoji="1" lang="en-US" altLang="ko-KR" dirty="0"/>
              <a:t>&lt;0</a:t>
            </a:r>
            <a:r>
              <a:rPr kumimoji="1" lang="ko-KR" altLang="en-US" dirty="0"/>
              <a:t>점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점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마킹하는</a:t>
            </a:r>
            <a:r>
              <a:rPr kumimoji="1" lang="ko-KR" altLang="en-US" dirty="0"/>
              <a:t> 지표를 사용했습니다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1845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문서 질의응답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의 평가 기준을 </a:t>
            </a:r>
            <a:r>
              <a:rPr kumimoji="1" lang="ko-KR" altLang="en-US" dirty="0" err="1"/>
              <a:t>설명드리자면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소매업 도메인의 기사 내용을 바탕으로 하는</a:t>
            </a:r>
            <a:r>
              <a:rPr kumimoji="1" lang="en-US" altLang="ko-KR" dirty="0"/>
              <a:t>`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쉬운 질문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어려운 질문에 대해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모델 별로 대응하는 답변을 만들어 평가했습니다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모델 별 대답을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점 만점 기준으로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답변의 정확성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한국어 유창성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을 채점해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점수의 평균으로 모델을 비교했습니다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987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수립 배경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비버 시연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비버 고도화 과정을 순서로</a:t>
            </a:r>
            <a:r>
              <a:rPr kumimoji="1" lang="en-US" altLang="ko-KR" dirty="0"/>
              <a:t>'</a:t>
            </a:r>
            <a:r>
              <a:rPr kumimoji="1" lang="ko-KR" altLang="en-US" dirty="0"/>
              <a:t> 발표하겠습니다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446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평가</a:t>
            </a:r>
            <a:r>
              <a:rPr kumimoji="1" lang="ko-KR" altLang="en-US" dirty="0"/>
              <a:t>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답변 정확도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한국어 유창성에 대해 </a:t>
            </a:r>
            <a:endParaRPr kumimoji="1" lang="en-US" altLang="ko-KR" dirty="0"/>
          </a:p>
          <a:p>
            <a:r>
              <a:rPr kumimoji="1" lang="en-US" altLang="ko-Kore-KR" dirty="0" err="1"/>
              <a:t>gpt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모델들은</a:t>
            </a:r>
            <a:r>
              <a:rPr kumimoji="1" lang="ko-KR" altLang="en-US" dirty="0"/>
              <a:t> 상위권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llama</a:t>
            </a:r>
            <a:r>
              <a:rPr kumimoji="1" lang="ko-KR" altLang="en-US" dirty="0"/>
              <a:t> 모델은 중위권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lddc</a:t>
            </a:r>
            <a:r>
              <a:rPr kumimoji="1" lang="ko-KR" altLang="en-US" dirty="0"/>
              <a:t>는 하위권을 기록했습니다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특이한 점으로 </a:t>
            </a:r>
            <a:r>
              <a:rPr kumimoji="1" lang="en-US" altLang="ko-KR" dirty="0"/>
              <a:t>llama</a:t>
            </a:r>
            <a:r>
              <a:rPr kumimoji="1" lang="ko-KR" altLang="en-US" dirty="0"/>
              <a:t>같은 경우에는 </a:t>
            </a:r>
            <a:endParaRPr kumimoji="1" lang="en-US" altLang="ko-KR" dirty="0"/>
          </a:p>
          <a:p>
            <a:r>
              <a:rPr kumimoji="1" lang="ko-KR" altLang="en-US" dirty="0"/>
              <a:t>오른쪽과 같이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표준편차가 튀는 모습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을 확인할 수 있는데요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실제로 </a:t>
            </a:r>
            <a:r>
              <a:rPr kumimoji="1" lang="en-US" altLang="ko-KR" dirty="0"/>
              <a:t>llama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사용했을 때 적지 않은 빈도로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엉뚱한 대답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을 하는 현상이 있었는데</a:t>
            </a:r>
            <a:endParaRPr kumimoji="1" lang="en-US" altLang="ko-KR" dirty="0"/>
          </a:p>
          <a:p>
            <a:r>
              <a:rPr kumimoji="1" lang="ko-KR" altLang="en-US" dirty="0"/>
              <a:t>이를 지표로 확인할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&gt;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88773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 형태의 파싱 능력을 성능 지표로 잡았습니다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문서와</a:t>
            </a:r>
            <a:r>
              <a:rPr kumimoji="1" lang="ko-KR" altLang="en-US" dirty="0"/>
              <a:t> 요약에 대한 </a:t>
            </a:r>
            <a:r>
              <a:rPr kumimoji="1" lang="en-US" altLang="ko-KR" dirty="0"/>
              <a:t>instruction</a:t>
            </a:r>
            <a:r>
              <a:rPr kumimoji="1" lang="ko-KR" altLang="en-US" dirty="0"/>
              <a:t>을 제공했을 때</a:t>
            </a:r>
            <a:r>
              <a:rPr kumimoji="1" lang="en-US" altLang="ko-KR" dirty="0"/>
              <a:t>,</a:t>
            </a:r>
          </a:p>
          <a:p>
            <a:r>
              <a:rPr kumimoji="1" lang="ko-Kore-KR" altLang="en-US" dirty="0"/>
              <a:t>각각의</a:t>
            </a:r>
            <a:r>
              <a:rPr kumimoji="1" lang="ko-KR" altLang="en-US" dirty="0"/>
              <a:t> 모델들이 얼마나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 형태로 잘 생성하는지 평가했습니다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75313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평가</a:t>
            </a:r>
            <a:r>
              <a:rPr kumimoji="1" lang="ko-KR" altLang="en-US" dirty="0"/>
              <a:t>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gpt</a:t>
            </a:r>
            <a:r>
              <a:rPr kumimoji="1" lang="ko-KR" altLang="en-US" dirty="0"/>
              <a:t> 모델들은 전부 파싱에 성공한 방면 </a:t>
            </a:r>
            <a:endParaRPr kumimoji="1" lang="en-US" altLang="ko-KR" dirty="0"/>
          </a:p>
          <a:p>
            <a:r>
              <a:rPr kumimoji="1" lang="ko-KR" altLang="en-US" dirty="0"/>
              <a:t>로컬 모델들은 거의 성공하진 못한 모습을 확인할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</a:t>
            </a:r>
            <a:r>
              <a:rPr kumimoji="1" lang="ko-KR" altLang="en-US" dirty="0"/>
              <a:t> 지표를 통해 </a:t>
            </a:r>
            <a:r>
              <a:rPr kumimoji="1" lang="en-US" altLang="ko-KR" dirty="0"/>
              <a:t>GPT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format instruction</a:t>
            </a:r>
            <a:r>
              <a:rPr kumimoji="1" lang="ko-KR" altLang="en-US" dirty="0"/>
              <a:t>에 친화적이고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로컬 모델은 그렇지 않음을 </a:t>
            </a:r>
            <a:r>
              <a:rPr kumimoji="1" lang="ko-Kore-KR" altLang="en-US" dirty="0"/>
              <a:t>확인할</a:t>
            </a:r>
            <a:r>
              <a:rPr kumimoji="1" lang="ko-KR" altLang="en-US" dirty="0"/>
              <a:t>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162973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이러한</a:t>
            </a:r>
            <a:r>
              <a:rPr kumimoji="1" lang="ko-KR" altLang="en-US" dirty="0"/>
              <a:t> 평가를 종합해서 저희 서비스에서는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시각화 차트 생성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테이블 데이터 분석과 같은 </a:t>
            </a:r>
            <a:endParaRPr kumimoji="1" lang="en-US" altLang="ko-KR" dirty="0"/>
          </a:p>
          <a:p>
            <a:r>
              <a:rPr kumimoji="1" lang="ko-KR" altLang="en-US" dirty="0"/>
              <a:t>논리 있는 질의응답에는 </a:t>
            </a:r>
            <a:r>
              <a:rPr kumimoji="1" lang="en-US" altLang="ko-KR" dirty="0"/>
              <a:t>gpt-4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 외의 기능에는 경제적인 이점이 있는 </a:t>
            </a:r>
            <a:r>
              <a:rPr kumimoji="1" lang="en-US" altLang="ko-KR" dirty="0"/>
              <a:t>gpt-3.5</a:t>
            </a:r>
            <a:r>
              <a:rPr kumimoji="1" lang="ko-KR" altLang="en-US" dirty="0"/>
              <a:t>로 모델을 선정했습니다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이러한 선정 과정을 통해 서비스 로직에 적합한 최적의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을 배치하여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서비스를 </a:t>
            </a:r>
            <a:r>
              <a:rPr kumimoji="1" lang="ko-KR" altLang="en-US" dirty="0" err="1"/>
              <a:t>고도화할</a:t>
            </a:r>
            <a:r>
              <a:rPr kumimoji="1" lang="ko-KR" altLang="en-US" dirty="0"/>
              <a:t>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14448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이상으로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발표</a:t>
            </a:r>
            <a:r>
              <a:rPr kumimoji="1" lang="ko-KR" altLang="en-US" dirty="0"/>
              <a:t> 마치겠습니다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8E388F-F7DE-B94F-9AB6-D27514BE3ABE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51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393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&gt;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대규모</a:t>
            </a:r>
            <a:r>
              <a:rPr kumimoji="1" lang="ko-KR" altLang="en-US" dirty="0"/>
              <a:t> 언어 모델은 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언어의 구조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이해하고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맥락에 따라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다음 문장을 생성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하는 특징을 가지고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이러한</a:t>
            </a:r>
            <a:r>
              <a:rPr kumimoji="1" lang="ko-KR" altLang="en-US" dirty="0"/>
              <a:t> 특징을 저희는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소매업 도메인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에 적용해서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소매업자를 위한 데이터 분석 서비스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비버를 만들었는데요</a:t>
            </a:r>
            <a:r>
              <a:rPr kumimoji="1" lang="en-US" altLang="ko-KR" dirty="0"/>
              <a:t>,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&lt;</a:t>
            </a:r>
            <a:r>
              <a:rPr kumimoji="1" lang="ko-Kore-KR" altLang="en-US" dirty="0"/>
              <a:t>자연어</a:t>
            </a:r>
            <a:r>
              <a:rPr kumimoji="1" lang="ko-KR" altLang="en-US" dirty="0"/>
              <a:t> 인터페이스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가지면서 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다양한 소매업 데이터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하는 서비스입니다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3854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/</a:t>
            </a:r>
            <a:endParaRPr kumimoji="1" lang="en-US" altLang="ko-Kore-KR" dirty="0"/>
          </a:p>
          <a:p>
            <a:r>
              <a:rPr kumimoji="1" lang="ko-Kore-KR" altLang="en-US" dirty="0"/>
              <a:t>이렇게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&lt;</a:t>
            </a:r>
            <a:r>
              <a:rPr kumimoji="1" lang="ko-Kore-KR" altLang="en-US" dirty="0"/>
              <a:t>일반</a:t>
            </a:r>
            <a:r>
              <a:rPr kumimoji="1" lang="en-US" altLang="ko-Kore-KR" dirty="0"/>
              <a:t>&gt;</a:t>
            </a:r>
            <a:r>
              <a:rPr kumimoji="1" lang="ko-KR" altLang="en-US" dirty="0"/>
              <a:t> 소매업자를 위한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데이터 분석 서비스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만들면서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&gt;&gt;</a:t>
            </a:r>
            <a:r>
              <a:rPr kumimoji="1" lang="ko-KR" altLang="en-US" dirty="0"/>
              <a:t> 소매업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운영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탄소 배출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을 최소화 해서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&gt;&gt;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&lt;SW/</a:t>
            </a:r>
            <a:r>
              <a:rPr kumimoji="1" lang="en-US" altLang="ko-Kore-KR" dirty="0"/>
              <a:t>AI</a:t>
            </a:r>
            <a:r>
              <a:rPr kumimoji="1" lang="en-US" altLang="ko-KR" dirty="0"/>
              <a:t>&gt;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기술을</a:t>
            </a:r>
            <a:r>
              <a:rPr kumimoji="1" lang="ko-KR" altLang="en-US" dirty="0"/>
              <a:t> 통한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탄소중립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을 실현하고자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/</a:t>
            </a:r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이러한 비버 서비스를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저희 팀은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중간 평가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때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오른쪽 사진과 같은 모습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'</a:t>
            </a:r>
            <a:r>
              <a:rPr kumimoji="1" lang="ko-KR" altLang="en-US" dirty="0"/>
              <a:t> 보여드렸습니다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496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발표</a:t>
            </a:r>
            <a:r>
              <a:rPr kumimoji="1" lang="en-US" altLang="ko-Kore-KR" dirty="0"/>
              <a:t>`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이후에</a:t>
            </a:r>
            <a:r>
              <a:rPr kumimoji="1" lang="ko-KR" altLang="en-US" dirty="0"/>
              <a:t> 교수님들께서 피드백을 주셨는데요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피드백을 종합적으로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두 가지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로 분류해서 서비스를 개선할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‘&lt;</a:t>
            </a:r>
            <a:r>
              <a:rPr kumimoji="1" lang="ko-KR" altLang="en-US" dirty="0"/>
              <a:t>신뢰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할 수 있는 </a:t>
            </a:r>
            <a:r>
              <a:rPr kumimoji="1" lang="en-US" altLang="ko-KR" dirty="0"/>
              <a:t>LLM Output</a:t>
            </a:r>
            <a:r>
              <a:rPr kumimoji="1" lang="ko-KR" altLang="en-US" dirty="0"/>
              <a:t>인가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에 대한</a:t>
            </a:r>
            <a:r>
              <a:rPr kumimoji="1" lang="en-US" altLang="ko-KR" dirty="0"/>
              <a:t>''</a:t>
            </a:r>
            <a:r>
              <a:rPr kumimoji="1" lang="ko-KR" altLang="en-US" dirty="0"/>
              <a:t> 개선사항으로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답변 소스 보기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기능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논리적인 대답 생성</a:t>
            </a:r>
            <a:r>
              <a:rPr kumimoji="1" lang="en-US" altLang="ko-KR" dirty="0"/>
              <a:t>&gt;</a:t>
            </a:r>
          </a:p>
          <a:p>
            <a:r>
              <a:rPr kumimoji="1" lang="en-US" altLang="ko-KR" dirty="0"/>
              <a:t>&lt;LLM</a:t>
            </a:r>
            <a:r>
              <a:rPr kumimoji="1" lang="ko-KR" altLang="en-US" dirty="0"/>
              <a:t> 성능 평가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준비했고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소매업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도메인 특화 서비스인가</a:t>
            </a:r>
            <a:r>
              <a:rPr kumimoji="1" lang="en-US" altLang="ko-KR" dirty="0"/>
              <a:t>'</a:t>
            </a:r>
            <a:r>
              <a:rPr kumimoji="1" lang="ko-KR" altLang="en-US" dirty="0"/>
              <a:t>에 대한</a:t>
            </a:r>
            <a:r>
              <a:rPr kumimoji="1" lang="en-US" altLang="ko-KR" dirty="0"/>
              <a:t>''</a:t>
            </a:r>
            <a:r>
              <a:rPr kumimoji="1" lang="ko-KR" altLang="en-US" dirty="0"/>
              <a:t> 개선사항으로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대시보드 구성 강화</a:t>
            </a:r>
            <a:r>
              <a:rPr kumimoji="1" lang="en-US" altLang="ko-KR" dirty="0"/>
              <a:t>&gt;,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소매업자를 위한 질문 추천</a:t>
            </a:r>
            <a:r>
              <a:rPr kumimoji="1" lang="en-US" altLang="ko-KR" dirty="0"/>
              <a:t>&gt;,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분석 특화 프롬프트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준비했습니다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8088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&gt;</a:t>
            </a:r>
            <a:r>
              <a:rPr kumimoji="1" lang="ko-KR" altLang="en-US" dirty="0"/>
              <a:t> 다음으로 시연을 보여드리겠습니다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 장에서 제시했던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개선점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들을 중심으로 설명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9905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테이블 시연에 사용할 파일은 </a:t>
            </a:r>
            <a:br>
              <a:rPr kumimoji="1" lang="en-US" altLang="ko-KR" dirty="0"/>
            </a:br>
            <a:r>
              <a:rPr kumimoji="1" lang="en-US" altLang="ko-KR" dirty="0"/>
              <a:t>&lt;</a:t>
            </a:r>
            <a:r>
              <a:rPr kumimoji="1" lang="ko-KR" altLang="en-US" dirty="0"/>
              <a:t>농축수산물</a:t>
            </a:r>
            <a:r>
              <a:rPr kumimoji="1" lang="en-US" altLang="ko-KR" dirty="0"/>
              <a:t>'</a:t>
            </a:r>
            <a:r>
              <a:rPr kumimoji="1" lang="ko-KR" altLang="en-US" dirty="0"/>
              <a:t> 소매가격 정보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쌀이나 소고기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같은 먹거리의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연도별 가격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을 알 수 있는데요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&gt;</a:t>
            </a:r>
          </a:p>
          <a:p>
            <a:r>
              <a:rPr kumimoji="1" lang="ko-KR" altLang="en-US" dirty="0"/>
              <a:t>이 파일을 첨부하고</a:t>
            </a:r>
            <a:r>
              <a:rPr kumimoji="1" lang="en-US" altLang="ko-KR" dirty="0"/>
              <a:t>'''</a:t>
            </a:r>
            <a:r>
              <a:rPr kumimoji="1" lang="ko-KR" altLang="en-US" dirty="0"/>
              <a:t> 소매업자 입장에서 시연을 보여드리겠습니다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388F-F7DE-B94F-9AB6-D27514BE3AB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828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437EF-F811-416E-EB37-FCB1F1C92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B39C0C-1D99-2FC4-4DD0-2C0D8ABCF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94210-96C1-916F-F201-28C66878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0D92A0-6535-02CE-910F-14F6378F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A47EE-5E51-6702-829D-48F61E36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3030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0BECC-AE8B-E4C4-31F1-1972C496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8F4733-1C07-12DD-F032-B73BD3DEE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2B2CD-0D81-ABD8-D07B-924C87BD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1ED1A-8950-4CD3-A6C9-D4011089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EFE3E-48E3-FB0B-25C4-9ABB5EA7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601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AC5D11-14D5-8944-4179-802289239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9822D1-E90E-C1E0-A0DF-A0F6179C8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A793C-C198-C9BE-B8B6-C19C1EF8F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6E61A-FF31-AD29-07CB-22A53228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49A9A-7B80-E978-3C6B-CFAC5166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7452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437EF-F811-416E-EB37-FCB1F1C92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B39C0C-1D99-2FC4-4DD0-2C0D8ABCF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94210-96C1-916F-F201-28C66878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0D92A0-6535-02CE-910F-14F6378F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A47EE-5E51-6702-829D-48F61E36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2646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CB76A-25AC-8E9A-1FAD-802432CA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FC66F-C4AC-4084-D98D-980BCF03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A1007-4515-697E-8FA7-A60B5567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8D21D9-1134-92C8-B39D-8FAF101C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8F1A0-BACA-7C83-ADBD-79572EF3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4009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AECCD-5155-78BA-4DB7-83B05FD3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7918A-0B91-D7C9-6045-550F6AF2A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1F51FD-6A85-0046-B088-3A89A7CB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7F955-37D7-CBAC-51EB-03CE15B9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28682-2311-303D-B819-8FB09E1C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51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1D0C1-5C42-6E59-1EA8-B1715F62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75CCF-575B-0E4A-D070-2A7B01058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67954E-31FA-3A2F-C666-B9851A4E6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8F77FE-1E70-29BB-D26A-2F0B440BE6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FA4D2-EAE4-1115-30AE-F9574FD7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2F449-2D13-2DEC-F327-0D7DA4B7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1924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7BA6F-0D64-5889-BADF-26E6CB56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2F64A5-2CFB-58AE-0B75-F88233264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B234F7-6669-BA59-C344-7C8E58EF3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A36D14-F03A-83E9-8B97-BA14D5405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9D339F-5020-8615-E998-7B846891F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7B3EE6-4B5A-EE3C-CB12-15BB9D31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867140-FA4A-CE4E-41C1-2F91FAFC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C4713-F0C0-2FD8-51F9-E48A1C92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4701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21490-26CA-8951-199B-D86CD035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FBA8BE-A084-ABA6-0BEA-678F62F3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743747-4F8A-DE4A-C494-240C21CC9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6719F6-9D3D-9A9C-E577-0E1A03C3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0593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6CBD67-B314-77A1-3787-E80E15C8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596D0B-B165-E7F5-967E-1E90FE79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666C92-BB83-6FDA-F4B1-8EC0C600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9253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51943-EE1B-1155-8460-A2B6AD39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2BCAD6-F593-0A4C-FA3C-DC2D19E8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6229E-24DF-345B-D830-53A7367F3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7106F7-E5DC-2018-48E7-90CB962232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5399B2-37FB-32E6-CA65-D4F680EB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DCEDB3-DF92-ACE0-6837-A38AFECC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9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2C9E8EF-F02B-53A4-D374-086604E731B5}"/>
              </a:ext>
            </a:extLst>
          </p:cNvPr>
          <p:cNvGrpSpPr/>
          <p:nvPr userDrawn="1"/>
        </p:nvGrpSpPr>
        <p:grpSpPr>
          <a:xfrm>
            <a:off x="426976" y="655073"/>
            <a:ext cx="11378214" cy="5887824"/>
            <a:chOff x="427594" y="655852"/>
            <a:chExt cx="11378214" cy="58878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258AE5-F53D-2F43-A011-4BC661FD3B2D}"/>
                </a:ext>
              </a:extLst>
            </p:cNvPr>
            <p:cNvSpPr/>
            <p:nvPr/>
          </p:nvSpPr>
          <p:spPr>
            <a:xfrm>
              <a:off x="427594" y="679664"/>
              <a:ext cx="11378214" cy="5864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HANNA Pro OTF" panose="020B0600000101010101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4525DF-C836-48CA-DE9C-88FBB1501C70}"/>
                </a:ext>
              </a:extLst>
            </p:cNvPr>
            <p:cNvSpPr/>
            <p:nvPr/>
          </p:nvSpPr>
          <p:spPr>
            <a:xfrm rot="5400000">
              <a:off x="11108381" y="5948364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HANNA Pro OTF" panose="020B0600000101010101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F9003B-C48C-59B4-22B4-972041D8B1D5}"/>
                </a:ext>
              </a:extLst>
            </p:cNvPr>
            <p:cNvSpPr/>
            <p:nvPr/>
          </p:nvSpPr>
          <p:spPr>
            <a:xfrm rot="10800000">
              <a:off x="10700910" y="6332535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HANNA Pro OTF" panose="020B0600000101010101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4F4BFA-9C37-819A-1A46-9F2DAFBD0979}"/>
                </a:ext>
              </a:extLst>
            </p:cNvPr>
            <p:cNvSpPr/>
            <p:nvPr/>
          </p:nvSpPr>
          <p:spPr>
            <a:xfrm>
              <a:off x="427594" y="781267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HANNA Pro OTF" panose="020B0600000101010101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53336C-BFF7-2AFF-E004-C7C7E14A8230}"/>
                </a:ext>
              </a:extLst>
            </p:cNvPr>
            <p:cNvSpPr/>
            <p:nvPr/>
          </p:nvSpPr>
          <p:spPr>
            <a:xfrm rot="5400000">
              <a:off x="20123" y="1165438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HANNA Pro OTF" panose="020B0600000101010101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0CB76A-25AC-8E9A-1FAD-802432CA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FC66F-C4AC-4084-D98D-980BCF03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A1007-4515-697E-8FA7-A60B5567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8D21D9-1134-92C8-B39D-8FAF101C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8F1A0-BACA-7C83-ADBD-79572EF3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296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A9FA-408D-C9E1-EAE4-CDF2D320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962180-CC1B-BC8D-2D0F-6100C9091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33C33-35D5-0B9E-78DA-6316B26F0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3343B8-24F1-A4AA-7AC1-8C25AF5209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3F0F96-A1A9-2FF5-6E0E-B5471DF9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CCD9AB-653C-88F7-9276-C2715282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2383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0BECC-AE8B-E4C4-31F1-1972C496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8F4733-1C07-12DD-F032-B73BD3DEE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2B2CD-0D81-ABD8-D07B-924C87BD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1ED1A-8950-4CD3-A6C9-D4011089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EFE3E-48E3-FB0B-25C4-9ABB5EA7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3928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AC5D11-14D5-8944-4179-802289239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9822D1-E90E-C1E0-A0DF-A0F6179C8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A793C-C198-C9BE-B8B6-C19C1EF8F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6E61A-FF31-AD29-07CB-22A53228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49A9A-7B80-E978-3C6B-CFAC5166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987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AECCD-5155-78BA-4DB7-83B05FD3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7918A-0B91-D7C9-6045-550F6AF2A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1F51FD-6A85-0046-B088-3A89A7CB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7F955-37D7-CBAC-51EB-03CE15B9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28682-2311-303D-B819-8FB09E1C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914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1D0C1-5C42-6E59-1EA8-B1715F62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75CCF-575B-0E4A-D070-2A7B01058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67954E-31FA-3A2F-C666-B9851A4E6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8F77FE-1E70-29BB-D26A-2F0B440BE6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FA4D2-EAE4-1115-30AE-F9574FD7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2F449-2D13-2DEC-F327-0D7DA4B7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598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7BA6F-0D64-5889-BADF-26E6CB56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2F64A5-2CFB-58AE-0B75-F88233264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B234F7-6669-BA59-C344-7C8E58EF3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A36D14-F03A-83E9-8B97-BA14D5405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9D339F-5020-8615-E998-7B846891F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7B3EE6-4B5A-EE3C-CB12-15BB9D31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867140-FA4A-CE4E-41C1-2F91FAFC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C4713-F0C0-2FD8-51F9-E48A1C92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50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21490-26CA-8951-199B-D86CD035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FBA8BE-A084-ABA6-0BEA-678F62F3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743747-4F8A-DE4A-C494-240C21CC9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6719F6-9D3D-9A9C-E577-0E1A03C3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829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6CBD67-B314-77A1-3787-E80E15C8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596D0B-B165-E7F5-967E-1E90FE79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666C92-BB83-6FDA-F4B1-8EC0C600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97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51943-EE1B-1155-8460-A2B6AD39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2BCAD6-F593-0A4C-FA3C-DC2D19E8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6229E-24DF-345B-D830-53A7367F3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7106F7-E5DC-2018-48E7-90CB962232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5399B2-37FB-32E6-CA65-D4F680EB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DCEDB3-DF92-ACE0-6837-A38AFECC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206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A9FA-408D-C9E1-EAE4-CDF2D320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962180-CC1B-BC8D-2D0F-6100C9091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33C33-35D5-0B9E-78DA-6316B26F0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3343B8-24F1-A4AA-7AC1-8C25AF5209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3F0F96-A1A9-2FF5-6E0E-B5471DF9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CCD9AB-653C-88F7-9276-C2715282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780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D4807E-84DB-0994-D9A8-42E20C23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E1C0DA-8AAC-7A24-9F6D-5AE4D1BA1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604D1-6E7F-2944-52F3-ED02B5332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BM HANNA Pro OTF" panose="020B0600000101010101" pitchFamily="34" charset="-127"/>
              </a:defRPr>
            </a:lvl1pPr>
          </a:lstStyle>
          <a:p>
            <a:fld id="{96AC4DD2-5179-CC40-B926-D9C3B0A1BB7D}" type="datetimeFigureOut">
              <a:rPr kumimoji="1" lang="ko-Kore-KR" altLang="en-US" smtClean="0"/>
              <a:pPr/>
              <a:t>2024. 3. 4.</a:t>
            </a:fld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54E4A-3119-0F77-1832-D987A0DF1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BM HANNA Pro 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C6C1D-093F-AD37-33B3-A2D18B7C0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BM HANNA Pro OTF" panose="020B0600000101010101" pitchFamily="34" charset="-127"/>
              </a:defRPr>
            </a:lvl1pPr>
          </a:lstStyle>
          <a:p>
            <a:fld id="{99E5D360-CBC2-D44B-973E-724C41D3E7A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557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-Core Dream 5 Medium" panose="020B0503030302020204" pitchFamily="34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M HANNA Pro OTF" panose="020B0600000101010101" pitchFamily="34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M HANNA Pro OTF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M HANNA Pro OTF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M HANNA Pro OTF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M HANNA Pro OTF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D4807E-84DB-0994-D9A8-42E20C23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E1C0DA-8AAC-7A24-9F6D-5AE4D1BA1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604D1-6E7F-2944-52F3-ED02B5332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C4DD2-5179-CC40-B926-D9C3B0A1BB7D}" type="datetimeFigureOut">
              <a:rPr kumimoji="1" lang="ko-Kore-KR" altLang="en-US" smtClean="0"/>
              <a:t>2024. 3. 4.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54E4A-3119-0F77-1832-D987A0DF1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C6C1D-093F-AD37-33B3-A2D18B7C0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5D360-CBC2-D44B-973E-724C41D3E7A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698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image" Target="../media/image4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38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3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D1AAAED-63D3-409A-694B-A4CA99B27337}"/>
              </a:ext>
            </a:extLst>
          </p:cNvPr>
          <p:cNvGrpSpPr/>
          <p:nvPr/>
        </p:nvGrpSpPr>
        <p:grpSpPr>
          <a:xfrm>
            <a:off x="1594022" y="496546"/>
            <a:ext cx="10070757" cy="5807676"/>
            <a:chOff x="1594022" y="496546"/>
            <a:chExt cx="10070757" cy="58076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8FF5353-DD24-108D-2BEA-EC917E77A87D}"/>
                </a:ext>
              </a:extLst>
            </p:cNvPr>
            <p:cNvSpPr/>
            <p:nvPr/>
          </p:nvSpPr>
          <p:spPr>
            <a:xfrm>
              <a:off x="2268598" y="496546"/>
              <a:ext cx="9396181" cy="5807676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BM HANNA Pro OTF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FEDBAA-21D4-E3A7-09A3-B778B08AE541}"/>
                </a:ext>
              </a:extLst>
            </p:cNvPr>
            <p:cNvSpPr/>
            <p:nvPr/>
          </p:nvSpPr>
          <p:spPr>
            <a:xfrm>
              <a:off x="1594022" y="872702"/>
              <a:ext cx="9687166" cy="5112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BM HANNA Pro OTF" panose="020B0600000101010101" pitchFamily="34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66889DB-0BC3-7796-0E24-8F4EDDE4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69" y="3429000"/>
            <a:ext cx="4294699" cy="24705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F12025-8FB4-622F-9A46-6F0C8DBC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8598" y="1702583"/>
            <a:ext cx="7093766" cy="1764624"/>
          </a:xfrm>
        </p:spPr>
        <p:txBody>
          <a:bodyPr>
            <a:normAutofit fontScale="90000"/>
          </a:bodyPr>
          <a:lstStyle/>
          <a:p>
            <a:pPr algn="l"/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대규모 언어 모델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(LLM)</a:t>
            </a:r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결합한 </a:t>
            </a:r>
            <a:br>
              <a:rPr kumimoji="1" lang="en-US" altLang="ko-KR" sz="45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ko-KR" altLang="en-US" sz="4600" dirty="0">
                <a:latin typeface="BM JUA OTF" panose="02020603020101020101" pitchFamily="18" charset="-127"/>
                <a:ea typeface="BM JUA OTF" panose="02020603020101020101" pitchFamily="18" charset="-127"/>
              </a:rPr>
              <a:t>소매업자 데이터 분석 서비스</a:t>
            </a:r>
            <a:endParaRPr kumimoji="1" lang="ko-Kore-KR" altLang="en-US" sz="4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898214-AE2E-212A-FCE3-23D8C7DAA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46" y="4103595"/>
            <a:ext cx="3755735" cy="536646"/>
          </a:xfrm>
        </p:spPr>
        <p:txBody>
          <a:bodyPr>
            <a:noAutofit/>
          </a:bodyPr>
          <a:lstStyle/>
          <a:p>
            <a:pPr algn="l"/>
            <a:r>
              <a: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탄중칠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팀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|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이원석 교수님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l"/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0762DEB-166F-443F-795C-718373E96C40}"/>
              </a:ext>
            </a:extLst>
          </p:cNvPr>
          <p:cNvSpPr txBox="1">
            <a:spLocks/>
          </p:cNvSpPr>
          <p:nvPr/>
        </p:nvSpPr>
        <p:spPr>
          <a:xfrm>
            <a:off x="2101374" y="925931"/>
            <a:ext cx="9144000" cy="72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탄소중립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INNOVATION 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아카데미 프로젝트 </a:t>
            </a:r>
            <a:r>
              <a:rPr kumimoji="1" lang="ko-Kore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최종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발표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EC821-964A-EAF4-73EE-37868FB57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640" y="5066457"/>
            <a:ext cx="918840" cy="918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925E6-F9A2-6B75-6670-1435B396879E}"/>
              </a:ext>
            </a:extLst>
          </p:cNvPr>
          <p:cNvSpPr txBox="1"/>
          <p:nvPr/>
        </p:nvSpPr>
        <p:spPr>
          <a:xfrm>
            <a:off x="-284094" y="3790335"/>
            <a:ext cx="184731" cy="369332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none" rtlCol="0">
            <a:spAutoFit/>
          </a:bodyPr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5708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1C0399E-8C6E-9396-3AE9-9A326BB6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13" y="36094"/>
            <a:ext cx="3869283" cy="800662"/>
          </a:xfrm>
        </p:spPr>
        <p:txBody>
          <a:bodyPr>
            <a:normAutofit/>
          </a:bodyPr>
          <a:lstStyle/>
          <a:p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테이블 데이터 분석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E945EAD-23F7-E5E3-EFA7-0ACB2F278E2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비버</a:t>
            </a:r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.ai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시연</a:t>
            </a:r>
            <a:endParaRPr kumimoji="1" lang="ko-Kore-KR" altLang="en-US" sz="2800" dirty="0">
              <a:solidFill>
                <a:schemeClr val="bg2">
                  <a:lumMod val="5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DEAC40B-AEF4-E3A2-3717-359A049F95E6}"/>
              </a:ext>
            </a:extLst>
          </p:cNvPr>
          <p:cNvSpPr txBox="1">
            <a:spLocks/>
          </p:cNvSpPr>
          <p:nvPr/>
        </p:nvSpPr>
        <p:spPr>
          <a:xfrm>
            <a:off x="277723" y="7297387"/>
            <a:ext cx="10515600" cy="55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대본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작성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pic>
        <p:nvPicPr>
          <p:cNvPr id="10" name="찐찐테이블">
            <a:hlinkClick r:id="" action="ppaction://media"/>
            <a:extLst>
              <a:ext uri="{FF2B5EF4-FFF2-40B4-BE49-F238E27FC236}">
                <a16:creationId xmlns:a16="http://schemas.microsoft.com/office/drawing/2014/main" id="{B29A2700-6C26-2C69-30A3-BBA3F29D4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81" y="81814"/>
            <a:ext cx="12096857" cy="68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3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89CE426-6116-9F6E-180C-A086326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390"/>
            <a:ext cx="10515600" cy="783298"/>
          </a:xfrm>
        </p:spPr>
        <p:txBody>
          <a:bodyPr/>
          <a:lstStyle/>
          <a:p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문서 시연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1BA27-CD16-D2D0-4096-7AA1B13CA524}"/>
              </a:ext>
            </a:extLst>
          </p:cNvPr>
          <p:cNvSpPr txBox="1"/>
          <p:nvPr/>
        </p:nvSpPr>
        <p:spPr>
          <a:xfrm>
            <a:off x="838200" y="1775010"/>
            <a:ext cx="3732183" cy="523220"/>
          </a:xfrm>
          <a:prstGeom prst="rect">
            <a:avLst/>
          </a:prstGeom>
          <a:solidFill>
            <a:srgbClr val="F2E5D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소매업계 이슈를 담은 칼럼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BD1E2-EFC9-FA69-3043-282A6452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69" y="2502204"/>
            <a:ext cx="3365084" cy="15385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103B88-4A11-335B-872B-E4BFA4A4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69" y="4160753"/>
            <a:ext cx="3101612" cy="208970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D58ADEE-83F8-361B-4E7C-95D40865B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873" y="1987749"/>
            <a:ext cx="3071848" cy="4191366"/>
          </a:xfrm>
          <a:prstGeom prst="rect">
            <a:avLst/>
          </a:prstGeom>
          <a:ln w="15875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75ED36-619F-21FE-4100-2ED24E145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617" y="1987749"/>
            <a:ext cx="3099575" cy="4191366"/>
          </a:xfrm>
          <a:prstGeom prst="rect">
            <a:avLst/>
          </a:prstGeom>
          <a:ln w="15875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20A2896-A556-93BD-15E1-5714BC5817C1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비버</a:t>
            </a:r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.ai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시연</a:t>
            </a:r>
            <a:endParaRPr kumimoji="1" lang="ko-Kore-KR" altLang="en-US" sz="2800" dirty="0">
              <a:solidFill>
                <a:schemeClr val="bg2">
                  <a:lumMod val="5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1FD7BC0-D33A-6062-D693-4C1B0FC02B97}"/>
              </a:ext>
            </a:extLst>
          </p:cNvPr>
          <p:cNvSpPr txBox="1">
            <a:spLocks/>
          </p:cNvSpPr>
          <p:nvPr/>
        </p:nvSpPr>
        <p:spPr>
          <a:xfrm>
            <a:off x="111469" y="6858000"/>
            <a:ext cx="10515600" cy="55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5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초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81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1ADBDEE-5886-570D-46D1-B8051CB4129F}"/>
              </a:ext>
            </a:extLst>
          </p:cNvPr>
          <p:cNvSpPr txBox="1">
            <a:spLocks/>
          </p:cNvSpPr>
          <p:nvPr/>
        </p:nvSpPr>
        <p:spPr>
          <a:xfrm>
            <a:off x="4362621" y="44603"/>
            <a:ext cx="3506923" cy="80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텍스트 문서 분석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1C98889-5D89-BAD2-A487-5593B1DAECF2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비버</a:t>
            </a:r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.ai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시연</a:t>
            </a:r>
            <a:endParaRPr kumimoji="1" lang="ko-Kore-KR" altLang="en-US" sz="2800" dirty="0">
              <a:solidFill>
                <a:schemeClr val="bg2">
                  <a:lumMod val="5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A03D887-A733-F40E-0FFC-D2A6EAA7B2C1}"/>
              </a:ext>
            </a:extLst>
          </p:cNvPr>
          <p:cNvSpPr txBox="1">
            <a:spLocks/>
          </p:cNvSpPr>
          <p:nvPr/>
        </p:nvSpPr>
        <p:spPr>
          <a:xfrm>
            <a:off x="277723" y="7297387"/>
            <a:ext cx="10515600" cy="55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대본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작성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pic>
        <p:nvPicPr>
          <p:cNvPr id="4" name="찐찐문서 (1)">
            <a:hlinkClick r:id="" action="ppaction://media"/>
            <a:extLst>
              <a:ext uri="{FF2B5EF4-FFF2-40B4-BE49-F238E27FC236}">
                <a16:creationId xmlns:a16="http://schemas.microsoft.com/office/drawing/2014/main" id="{C984C803-29FF-4E13-3782-6C4A830AE0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698" y="139305"/>
            <a:ext cx="12050731" cy="6778383"/>
          </a:xfrm>
        </p:spPr>
      </p:pic>
    </p:spTree>
    <p:extLst>
      <p:ext uri="{BB962C8B-B14F-4D97-AF65-F5344CB8AC3E}">
        <p14:creationId xmlns:p14="http://schemas.microsoft.com/office/powerpoint/2010/main" val="231627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1">
            <a:extLst>
              <a:ext uri="{FF2B5EF4-FFF2-40B4-BE49-F238E27FC236}">
                <a16:creationId xmlns:a16="http://schemas.microsoft.com/office/drawing/2014/main" id="{A8C860C9-DC6B-C877-3FE8-9524D33D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3256"/>
            <a:ext cx="10515600" cy="667432"/>
          </a:xfrm>
        </p:spPr>
        <p:txBody>
          <a:bodyPr/>
          <a:lstStyle/>
          <a:p>
            <a:r>
              <a:rPr kumimoji="1" lang="ko-Kore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랜딩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페이지 및 </a:t>
            </a:r>
            <a:r>
              <a:rPr kumimoji="1" lang="ko-KR" altLang="en-US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다크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모드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D08CEA5B-68FE-39D3-87DB-7C8B2C7ECFA0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2.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 시연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8E632453-F3D9-7374-168E-2C4B2FF5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12" y="5546881"/>
            <a:ext cx="4585031" cy="803670"/>
          </a:xfrm>
        </p:spPr>
        <p:txBody>
          <a:bodyPr>
            <a:normAutofit fontScale="92500"/>
          </a:bodyPr>
          <a:lstStyle/>
          <a:p>
            <a:pPr marL="457200" lvl="1" indent="0" algn="ctr">
              <a:lnSpc>
                <a:spcPct val="150000"/>
              </a:lnSpc>
              <a:buNone/>
            </a:pP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랜딩 페이지로 서비스 개요 확인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CA48829-0937-BCA0-0F30-FDADD26A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1" y="2504440"/>
            <a:ext cx="3848350" cy="3330304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3D2641-2DDA-06FA-6D99-49C40103026D}"/>
              </a:ext>
            </a:extLst>
          </p:cNvPr>
          <p:cNvSpPr txBox="1">
            <a:spLocks/>
          </p:cNvSpPr>
          <p:nvPr/>
        </p:nvSpPr>
        <p:spPr>
          <a:xfrm>
            <a:off x="6681458" y="5653759"/>
            <a:ext cx="3840927" cy="80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28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다크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모드 지원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ACDF20-13A5-1025-A2BF-503C8612D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3005514"/>
            <a:ext cx="3840927" cy="262449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773F7E9-D600-7B8E-12E5-1FBA8F9D5EFF}"/>
              </a:ext>
            </a:extLst>
          </p:cNvPr>
          <p:cNvSpPr txBox="1">
            <a:spLocks/>
          </p:cNvSpPr>
          <p:nvPr/>
        </p:nvSpPr>
        <p:spPr>
          <a:xfrm>
            <a:off x="984544" y="1806554"/>
            <a:ext cx="3840927" cy="66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R" sz="26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600" dirty="0">
                <a:latin typeface="BM JUA OTF" panose="02020603020101020101" pitchFamily="18" charset="-127"/>
                <a:ea typeface="BM JUA OTF" panose="02020603020101020101" pitchFamily="18" charset="-127"/>
              </a:rPr>
              <a:t> 사용자를 위한 디자인</a:t>
            </a:r>
            <a:endParaRPr kumimoji="1" lang="ko-Kore-KR" altLang="en-US" sz="2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87BDEC-ACAC-2F1E-CBC2-02B5A7C25AC1}"/>
              </a:ext>
            </a:extLst>
          </p:cNvPr>
          <p:cNvSpPr txBox="1">
            <a:spLocks/>
          </p:cNvSpPr>
          <p:nvPr/>
        </p:nvSpPr>
        <p:spPr>
          <a:xfrm>
            <a:off x="5654146" y="6863469"/>
            <a:ext cx="3840927" cy="66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R" sz="2600" dirty="0">
                <a:latin typeface="BM JUA OTF" panose="02020603020101020101" pitchFamily="18" charset="-127"/>
                <a:ea typeface="BM JUA OTF" panose="02020603020101020101" pitchFamily="18" charset="-127"/>
              </a:rPr>
              <a:t>- 5s</a:t>
            </a:r>
            <a:endParaRPr kumimoji="1" lang="ko-Kore-KR" altLang="en-US" sz="2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39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E1F4087-0458-B3BB-4172-8CB4979ACC13}"/>
              </a:ext>
            </a:extLst>
          </p:cNvPr>
          <p:cNvGrpSpPr/>
          <p:nvPr/>
        </p:nvGrpSpPr>
        <p:grpSpPr>
          <a:xfrm>
            <a:off x="0" y="87589"/>
            <a:ext cx="14803120" cy="6472986"/>
            <a:chOff x="0" y="99263"/>
            <a:chExt cx="14803120" cy="64729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B7FD00-24B0-B23D-64FC-5DDBC10789EA}"/>
                </a:ext>
              </a:extLst>
            </p:cNvPr>
            <p:cNvSpPr/>
            <p:nvPr/>
          </p:nvSpPr>
          <p:spPr>
            <a:xfrm>
              <a:off x="5287645" y="627062"/>
              <a:ext cx="9515475" cy="5945187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HANNA Pro OTF" panose="020B0600000101010101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30A2040-0CCE-B3C0-5E84-F7B0E477EBED}"/>
                </a:ext>
              </a:extLst>
            </p:cNvPr>
            <p:cNvSpPr/>
            <p:nvPr/>
          </p:nvSpPr>
          <p:spPr>
            <a:xfrm>
              <a:off x="0" y="1122363"/>
              <a:ext cx="9248775" cy="4912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HANNA Pro OTF" panose="020B0600000101010101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" name="부제목 2">
              <a:extLst>
                <a:ext uri="{FF2B5EF4-FFF2-40B4-BE49-F238E27FC236}">
                  <a16:creationId xmlns:a16="http://schemas.microsoft.com/office/drawing/2014/main" id="{BB570A3D-C667-ADA8-2516-5A92D6ECDFEC}"/>
                </a:ext>
              </a:extLst>
            </p:cNvPr>
            <p:cNvSpPr txBox="1">
              <a:spLocks/>
            </p:cNvSpPr>
            <p:nvPr/>
          </p:nvSpPr>
          <p:spPr>
            <a:xfrm>
              <a:off x="6572248" y="99263"/>
              <a:ext cx="5619751" cy="527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ko-Kore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M HANNA Pro OTF" panose="020B0600000101010101" pitchFamily="34" charset="-127"/>
                  <a:ea typeface="BM HANNA Pro OTF" panose="020B0600000101010101" pitchFamily="34" charset="-127"/>
                  <a:cs typeface="+mn-cs"/>
                </a:rPr>
                <a:t>탄소중립</a:t>
              </a:r>
              <a:r>
                <a: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M HANNA Pro OTF" panose="020B0600000101010101" pitchFamily="34" charset="-127"/>
                  <a:ea typeface="BM HANNA Pro OTF" panose="020B0600000101010101" pitchFamily="34" charset="-127"/>
                  <a:cs typeface="+mn-cs"/>
                </a:rPr>
                <a:t> </a:t>
              </a:r>
              <a:r>
                <a:rPr kumimoji="1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M HANNA Pro OTF" panose="020B0600000101010101" pitchFamily="34" charset="-127"/>
                  <a:ea typeface="BM HANNA Pro OTF" panose="020B0600000101010101" pitchFamily="34" charset="-127"/>
                  <a:cs typeface="+mn-cs"/>
                </a:rPr>
                <a:t>INNOVATION </a:t>
              </a:r>
              <a:r>
                <a: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M HANNA Pro OTF" panose="020B0600000101010101" pitchFamily="34" charset="-127"/>
                  <a:ea typeface="BM HANNA Pro OTF" panose="020B0600000101010101" pitchFamily="34" charset="-127"/>
                  <a:cs typeface="+mn-cs"/>
                </a:rPr>
                <a:t>아카데미 최종 발표</a:t>
              </a:r>
              <a:endPara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74F99DEC-AC4C-AF78-A880-B15D73353CEC}"/>
              </a:ext>
            </a:extLst>
          </p:cNvPr>
          <p:cNvSpPr txBox="1">
            <a:spLocks/>
          </p:cNvSpPr>
          <p:nvPr/>
        </p:nvSpPr>
        <p:spPr>
          <a:xfrm>
            <a:off x="734695" y="961033"/>
            <a:ext cx="5619750" cy="1313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500" b="0" i="0" u="none" strike="noStrike" kern="1200" cap="none" spc="0" normalizeH="0" baseline="0" noProof="0" dirty="0">
                <a:ln>
                  <a:noFill/>
                </a:ln>
                <a:solidFill>
                  <a:srgbClr val="D4603F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</a:t>
            </a:r>
            <a:r>
              <a:rPr kumimoji="1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D4603F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 </a:t>
            </a:r>
            <a:r>
              <a:rPr kumimoji="1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</a:t>
            </a:r>
            <a:r>
              <a:rPr kumimoji="1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 </a:t>
            </a:r>
            <a:r>
              <a:rPr kumimoji="1" lang="ko-KR" altLang="en-US" sz="4800" dirty="0">
                <a:latin typeface="BM JUA OTF" panose="02020603020101020101" pitchFamily="18" charset="-127"/>
                <a:ea typeface="BM JUA OTF" panose="02020603020101020101" pitchFamily="18" charset="-127"/>
              </a:rPr>
              <a:t>고도화 과정</a:t>
            </a:r>
            <a:endParaRPr kumimoji="1" lang="ko-Kore-KR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B6C8741-D552-0E15-3443-FFEF212BB6C6}"/>
              </a:ext>
            </a:extLst>
          </p:cNvPr>
          <p:cNvSpPr txBox="1">
            <a:spLocks/>
          </p:cNvSpPr>
          <p:nvPr/>
        </p:nvSpPr>
        <p:spPr>
          <a:xfrm>
            <a:off x="1297304" y="2991117"/>
            <a:ext cx="9408796" cy="1858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서비스 아키텍처</a:t>
            </a:r>
            <a:endParaRPr kumimoji="1" lang="en-US" altLang="ko-KR" dirty="0">
              <a:solidFill>
                <a:prstClr val="black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1" lang="en-US" altLang="ko-KR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결합 서비스 제작</a:t>
            </a: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HANNA Pro OTF" panose="020B0600000101010101" pitchFamily="34" charset="-127"/>
              <a:ea typeface="BM HANNA Pro OTF" panose="020B0600000101010101" pitchFamily="34" charset="-127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1" lang="en-US" altLang="ko-Kore-KR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ore-KR" altLang="en-US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</a:t>
            </a:r>
            <a:r>
              <a:rPr kumimoji="1" lang="ko-KR" altLang="en-US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평가</a:t>
            </a:r>
            <a:r>
              <a:rPr kumimoji="1" lang="ko-KR" altLang="en-US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및 선정</a:t>
            </a:r>
            <a:endParaRPr kumimoji="1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HANNA Pro OTF" panose="020B0600000101010101" pitchFamily="34" charset="-127"/>
              <a:ea typeface="BM HANNA Pro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44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1">
            <a:extLst>
              <a:ext uri="{FF2B5EF4-FFF2-40B4-BE49-F238E27FC236}">
                <a16:creationId xmlns:a16="http://schemas.microsoft.com/office/drawing/2014/main" id="{A8C860C9-DC6B-C877-3FE8-9524D33D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3256"/>
            <a:ext cx="10515600" cy="667432"/>
          </a:xfrm>
        </p:spPr>
        <p:txBody>
          <a:bodyPr/>
          <a:lstStyle/>
          <a:p>
            <a:r>
              <a:rPr kumimoji="1" lang="ko-Kore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서비스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아키텍처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D08CEA5B-68FE-39D3-87DB-7C8B2C7ECFA0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3. 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비버</a:t>
            </a:r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.ai 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고도화 과정</a:t>
            </a:r>
            <a:endParaRPr kumimoji="1" lang="ko-Kore-KR" altLang="en-US" sz="2800" dirty="0">
              <a:solidFill>
                <a:schemeClr val="bg2">
                  <a:lumMod val="5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CC94199E-32FE-7573-6284-9C662AE346B9}"/>
              </a:ext>
            </a:extLst>
          </p:cNvPr>
          <p:cNvCxnSpPr>
            <a:cxnSpLocks/>
          </p:cNvCxnSpPr>
          <p:nvPr/>
        </p:nvCxnSpPr>
        <p:spPr>
          <a:xfrm>
            <a:off x="6025690" y="8852340"/>
            <a:ext cx="34068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2" descr="Nvidia 로고 - 소셜 미디어 및 로고 아이콘">
            <a:extLst>
              <a:ext uri="{FF2B5EF4-FFF2-40B4-BE49-F238E27FC236}">
                <a16:creationId xmlns:a16="http://schemas.microsoft.com/office/drawing/2014/main" id="{147B6598-71C3-B843-B557-28B3093BD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219" y="7666337"/>
            <a:ext cx="542081" cy="54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구름 반값/성능두배! &amp; 구름에서 VNC를? - 라임오렌지파이와 일상">
            <a:extLst>
              <a:ext uri="{FF2B5EF4-FFF2-40B4-BE49-F238E27FC236}">
                <a16:creationId xmlns:a16="http://schemas.microsoft.com/office/drawing/2014/main" id="{AFDC4FB7-4C08-7546-6D3C-BF3DC30E5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27" y="7786221"/>
            <a:ext cx="1667331" cy="33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37508A13-20F0-8FD5-7DEB-C7FADE4A26E9}"/>
              </a:ext>
            </a:extLst>
          </p:cNvPr>
          <p:cNvSpPr/>
          <p:nvPr/>
        </p:nvSpPr>
        <p:spPr>
          <a:xfrm>
            <a:off x="4577797" y="8166958"/>
            <a:ext cx="3232269" cy="2181460"/>
          </a:xfrm>
          <a:prstGeom prst="roundRect">
            <a:avLst>
              <a:gd name="adj" fmla="val 7293"/>
            </a:avLst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C2E0F03-4C8C-CFE5-49B9-B971BB564BC2}"/>
              </a:ext>
            </a:extLst>
          </p:cNvPr>
          <p:cNvSpPr/>
          <p:nvPr/>
        </p:nvSpPr>
        <p:spPr>
          <a:xfrm>
            <a:off x="8641464" y="8166758"/>
            <a:ext cx="1786836" cy="2181461"/>
          </a:xfrm>
          <a:prstGeom prst="roundRect">
            <a:avLst>
              <a:gd name="adj" fmla="val 8335"/>
            </a:avLst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Minimal Project in FastAPI | Blog">
            <a:extLst>
              <a:ext uri="{FF2B5EF4-FFF2-40B4-BE49-F238E27FC236}">
                <a16:creationId xmlns:a16="http://schemas.microsoft.com/office/drawing/2014/main" id="{CA9F8B96-2B9C-EA9F-1144-3ACA85BF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52" y="8732457"/>
            <a:ext cx="1140267" cy="2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4" descr="웹 사이트 디자인 로고 앱 Ui를 위한 데스크톱 컴퓨터 벡터 아이콘입니다 벡터 일러스트레이션 0명에 대한 스톡 벡터 아트 및 기타  이미지 - iStock">
            <a:extLst>
              <a:ext uri="{FF2B5EF4-FFF2-40B4-BE49-F238E27FC236}">
                <a16:creationId xmlns:a16="http://schemas.microsoft.com/office/drawing/2014/main" id="{6C9B2299-1151-0F9F-9C37-5BCAEB2C3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t="22241" r="17276" b="22241"/>
          <a:stretch/>
        </p:blipFill>
        <p:spPr bwMode="auto">
          <a:xfrm>
            <a:off x="3143094" y="8794970"/>
            <a:ext cx="964050" cy="81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eact full logo transparent PNG - StickPNG">
            <a:extLst>
              <a:ext uri="{FF2B5EF4-FFF2-40B4-BE49-F238E27FC236}">
                <a16:creationId xmlns:a16="http://schemas.microsoft.com/office/drawing/2014/main" id="{DFEA6996-4551-710F-FBBC-ABFFB14FC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443" y="8779558"/>
            <a:ext cx="860741" cy="81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0EAE020F-4743-2241-83C6-3F5DFA2CFEDE}"/>
              </a:ext>
            </a:extLst>
          </p:cNvPr>
          <p:cNvGrpSpPr/>
          <p:nvPr/>
        </p:nvGrpSpPr>
        <p:grpSpPr>
          <a:xfrm>
            <a:off x="8708739" y="9337135"/>
            <a:ext cx="1669117" cy="943237"/>
            <a:chOff x="8832150" y="4064598"/>
            <a:chExt cx="1669117" cy="94323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95B3CB5-C3C6-29CE-4F63-9912792A3EAA}"/>
                </a:ext>
              </a:extLst>
            </p:cNvPr>
            <p:cNvSpPr txBox="1"/>
            <p:nvPr/>
          </p:nvSpPr>
          <p:spPr>
            <a:xfrm>
              <a:off x="8832150" y="4484615"/>
              <a:ext cx="16691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sz="1400" dirty="0">
                  <a:solidFill>
                    <a:srgbClr val="4B5563"/>
                  </a:solidFill>
                  <a:latin typeface="Source Sans Pro" panose="020F0502020204030204" pitchFamily="34" charset="0"/>
                </a:rPr>
                <a:t>Interpreter Model:</a:t>
              </a:r>
              <a:br>
                <a:rPr lang="en-US" altLang="ko-Kore-KR" sz="1400" dirty="0">
                  <a:solidFill>
                    <a:srgbClr val="4B5563"/>
                  </a:solidFill>
                  <a:latin typeface="Source Sans Pro" panose="020F0502020204030204" pitchFamily="34" charset="0"/>
                </a:rPr>
              </a:br>
              <a:r>
                <a:rPr lang="en-US" altLang="ko-Kore-KR" sz="1400" b="1" dirty="0">
                  <a:solidFill>
                    <a:srgbClr val="4B5563"/>
                  </a:solidFill>
                  <a:latin typeface="Source Sans Pro" panose="020F0502020204030204" pitchFamily="34" charset="0"/>
                </a:rPr>
                <a:t>llama2-dpo-v7</a:t>
              </a:r>
              <a:endParaRPr lang="ko-Kore-KR" altLang="en-US" sz="1400" b="1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45EF3B4-C715-648A-4225-CAFA3B6E9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46147" y="4147201"/>
              <a:ext cx="1219200" cy="282129"/>
            </a:xfrm>
            <a:prstGeom prst="rect">
              <a:avLst/>
            </a:prstGeom>
          </p:spPr>
        </p:pic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C56CF782-944F-81DC-AD71-11070E33FFCF}"/>
                </a:ext>
              </a:extLst>
            </p:cNvPr>
            <p:cNvSpPr/>
            <p:nvPr/>
          </p:nvSpPr>
          <p:spPr>
            <a:xfrm>
              <a:off x="8861505" y="4064598"/>
              <a:ext cx="1599911" cy="934702"/>
            </a:xfrm>
            <a:prstGeom prst="roundRect">
              <a:avLst>
                <a:gd name="adj" fmla="val 4114"/>
              </a:avLst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0D1A4772-E98F-02DA-98D7-311729CB9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3" b="15512"/>
          <a:stretch/>
        </p:blipFill>
        <p:spPr bwMode="auto">
          <a:xfrm>
            <a:off x="6464770" y="9283130"/>
            <a:ext cx="1167551" cy="7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949FF683-9DE3-A5D8-9F4E-EBAB02731FA6}"/>
              </a:ext>
            </a:extLst>
          </p:cNvPr>
          <p:cNvCxnSpPr>
            <a:cxnSpLocks/>
          </p:cNvCxnSpPr>
          <p:nvPr/>
        </p:nvCxnSpPr>
        <p:spPr>
          <a:xfrm>
            <a:off x="7721673" y="9577248"/>
            <a:ext cx="101070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3D582573-7152-1D78-F75E-7D4886D3E8DC}"/>
              </a:ext>
            </a:extLst>
          </p:cNvPr>
          <p:cNvCxnSpPr>
            <a:cxnSpLocks/>
          </p:cNvCxnSpPr>
          <p:nvPr/>
        </p:nvCxnSpPr>
        <p:spPr>
          <a:xfrm>
            <a:off x="4123843" y="9188443"/>
            <a:ext cx="53679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FAD0B91-3139-77DF-A836-819B16D5DA12}"/>
              </a:ext>
            </a:extLst>
          </p:cNvPr>
          <p:cNvCxnSpPr>
            <a:cxnSpLocks/>
          </p:cNvCxnSpPr>
          <p:nvPr/>
        </p:nvCxnSpPr>
        <p:spPr>
          <a:xfrm>
            <a:off x="8468425" y="8455873"/>
            <a:ext cx="26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39B46EED-ED41-99F3-6FC2-F111E3504696}"/>
              </a:ext>
            </a:extLst>
          </p:cNvPr>
          <p:cNvCxnSpPr>
            <a:cxnSpLocks/>
          </p:cNvCxnSpPr>
          <p:nvPr/>
        </p:nvCxnSpPr>
        <p:spPr>
          <a:xfrm>
            <a:off x="7733600" y="9429745"/>
            <a:ext cx="7348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D94B6E72-1061-D381-6BAD-43AD04D5508B}"/>
              </a:ext>
            </a:extLst>
          </p:cNvPr>
          <p:cNvCxnSpPr>
            <a:cxnSpLocks/>
          </p:cNvCxnSpPr>
          <p:nvPr/>
        </p:nvCxnSpPr>
        <p:spPr>
          <a:xfrm>
            <a:off x="8462781" y="8439971"/>
            <a:ext cx="0" cy="10040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33D38C37-607D-96A5-D458-BD4794AC8790}"/>
              </a:ext>
            </a:extLst>
          </p:cNvPr>
          <p:cNvSpPr/>
          <p:nvPr/>
        </p:nvSpPr>
        <p:spPr>
          <a:xfrm>
            <a:off x="4667675" y="8692062"/>
            <a:ext cx="1362279" cy="992763"/>
          </a:xfrm>
          <a:prstGeom prst="roundRect">
            <a:avLst>
              <a:gd name="adj" fmla="val 8429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3F5E046E-FDB1-1850-BDF0-29D231CF5926}"/>
              </a:ext>
            </a:extLst>
          </p:cNvPr>
          <p:cNvSpPr/>
          <p:nvPr/>
        </p:nvSpPr>
        <p:spPr>
          <a:xfrm>
            <a:off x="6364297" y="8375961"/>
            <a:ext cx="1362279" cy="1712968"/>
          </a:xfrm>
          <a:prstGeom prst="roundRect">
            <a:avLst>
              <a:gd name="adj" fmla="val 366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4008616-77EE-D5E3-B3A1-84BE46F9F735}"/>
              </a:ext>
            </a:extLst>
          </p:cNvPr>
          <p:cNvGrpSpPr/>
          <p:nvPr/>
        </p:nvGrpSpPr>
        <p:grpSpPr>
          <a:xfrm>
            <a:off x="8732381" y="8229582"/>
            <a:ext cx="1605623" cy="934557"/>
            <a:chOff x="8850080" y="2406137"/>
            <a:chExt cx="1605623" cy="934557"/>
          </a:xfrm>
        </p:grpSpPr>
        <p:sp>
          <p:nvSpPr>
            <p:cNvPr id="69" name="모서리가 둥근 직사각형 68">
              <a:extLst>
                <a:ext uri="{FF2B5EF4-FFF2-40B4-BE49-F238E27FC236}">
                  <a16:creationId xmlns:a16="http://schemas.microsoft.com/office/drawing/2014/main" id="{D54245F4-4425-76D9-B69A-B361456A6363}"/>
                </a:ext>
              </a:extLst>
            </p:cNvPr>
            <p:cNvSpPr/>
            <p:nvPr/>
          </p:nvSpPr>
          <p:spPr>
            <a:xfrm>
              <a:off x="8855793" y="2406137"/>
              <a:ext cx="1599910" cy="934557"/>
            </a:xfrm>
            <a:prstGeom prst="roundRect">
              <a:avLst>
                <a:gd name="adj" fmla="val 5678"/>
              </a:avLst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561B16-6C6F-3168-867F-D063480E90FF}"/>
                </a:ext>
              </a:extLst>
            </p:cNvPr>
            <p:cNvSpPr txBox="1"/>
            <p:nvPr/>
          </p:nvSpPr>
          <p:spPr>
            <a:xfrm>
              <a:off x="8850080" y="2809052"/>
              <a:ext cx="13788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ore-KR" sz="1400" dirty="0">
                  <a:solidFill>
                    <a:srgbClr val="4B5563"/>
                  </a:solidFill>
                  <a:latin typeface="Source Sans Pro" panose="020F0502020204030204" pitchFamily="34" charset="0"/>
                </a:rPr>
                <a:t>Korean Model:</a:t>
              </a:r>
              <a:br>
                <a:rPr lang="en-US" altLang="ko-Kore-KR" sz="1400" dirty="0">
                  <a:solidFill>
                    <a:srgbClr val="4B5563"/>
                  </a:solidFill>
                  <a:latin typeface="Source Sans Pro" panose="020F0502020204030204" pitchFamily="34" charset="0"/>
                </a:rPr>
              </a:br>
              <a:r>
                <a:rPr lang="en-US" altLang="ko-Kore-KR" sz="1400" b="1" dirty="0" err="1">
                  <a:solidFill>
                    <a:srgbClr val="4B5563"/>
                  </a:solidFill>
                  <a:latin typeface="Source Sans Pro" panose="020F0502020204030204" pitchFamily="34" charset="0"/>
                </a:rPr>
                <a:t>ldcc</a:t>
              </a:r>
              <a:r>
                <a:rPr lang="en-US" altLang="ko-Kore-KR" sz="1400" b="1" dirty="0">
                  <a:solidFill>
                    <a:srgbClr val="4B5563"/>
                  </a:solidFill>
                  <a:latin typeface="Source Sans Pro" panose="020F0502020204030204" pitchFamily="34" charset="0"/>
                </a:rPr>
                <a:t>-solar</a:t>
              </a:r>
              <a:endParaRPr lang="ko-Kore-KR" altLang="en-US" sz="1400" b="1" dirty="0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CFEA4EC-C8B6-2387-6EA7-D6B2577BC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58365" y="2483554"/>
              <a:ext cx="1219200" cy="282129"/>
            </a:xfrm>
            <a:prstGeom prst="rect">
              <a:avLst/>
            </a:prstGeom>
          </p:spPr>
        </p:pic>
      </p:grp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C87C6CD8-CD46-8F8B-4D13-5FFBB582E0BD}"/>
              </a:ext>
            </a:extLst>
          </p:cNvPr>
          <p:cNvSpPr/>
          <p:nvPr/>
        </p:nvSpPr>
        <p:spPr>
          <a:xfrm>
            <a:off x="5752054" y="8692063"/>
            <a:ext cx="277900" cy="102908"/>
          </a:xfrm>
          <a:prstGeom prst="roundRect">
            <a:avLst>
              <a:gd name="adj" fmla="val 3148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57953E-C1C4-811C-59D2-41184927C413}"/>
              </a:ext>
            </a:extLst>
          </p:cNvPr>
          <p:cNvSpPr txBox="1"/>
          <p:nvPr/>
        </p:nvSpPr>
        <p:spPr>
          <a:xfrm>
            <a:off x="5679051" y="8635795"/>
            <a:ext cx="435438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chemeClr val="bg1"/>
                </a:solidFill>
              </a:rPr>
              <a:t>FE</a:t>
            </a:r>
            <a:endParaRPr kumimoji="1"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F625CFD7-BBDC-4D88-E03B-A7C1566161C6}"/>
              </a:ext>
            </a:extLst>
          </p:cNvPr>
          <p:cNvSpPr/>
          <p:nvPr/>
        </p:nvSpPr>
        <p:spPr>
          <a:xfrm>
            <a:off x="7449005" y="8375961"/>
            <a:ext cx="277900" cy="102908"/>
          </a:xfrm>
          <a:prstGeom prst="roundRect">
            <a:avLst>
              <a:gd name="adj" fmla="val 3194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E9290F-EC39-69D6-19C7-18A5A5A6DBD0}"/>
              </a:ext>
            </a:extLst>
          </p:cNvPr>
          <p:cNvSpPr txBox="1"/>
          <p:nvPr/>
        </p:nvSpPr>
        <p:spPr>
          <a:xfrm>
            <a:off x="7367572" y="8319693"/>
            <a:ext cx="435438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chemeClr val="bg1"/>
                </a:solidFill>
              </a:rPr>
              <a:t>BE</a:t>
            </a:r>
            <a:endParaRPr kumimoji="1"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C18A6FBA-09B5-C22D-90BC-1DE5DF8EBDF1}"/>
              </a:ext>
            </a:extLst>
          </p:cNvPr>
          <p:cNvSpPr/>
          <p:nvPr/>
        </p:nvSpPr>
        <p:spPr>
          <a:xfrm>
            <a:off x="10065817" y="8223208"/>
            <a:ext cx="277900" cy="102908"/>
          </a:xfrm>
          <a:prstGeom prst="roundRect">
            <a:avLst>
              <a:gd name="adj" fmla="val 3194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A3656B-CBE1-7D28-2C8B-0EA14B7BDD5B}"/>
              </a:ext>
            </a:extLst>
          </p:cNvPr>
          <p:cNvSpPr txBox="1"/>
          <p:nvPr/>
        </p:nvSpPr>
        <p:spPr>
          <a:xfrm>
            <a:off x="9987048" y="8166758"/>
            <a:ext cx="4354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chemeClr val="bg1"/>
                </a:solidFill>
              </a:rPr>
              <a:t>AI</a:t>
            </a:r>
            <a:endParaRPr kumimoji="1"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6C49757F-7D6A-6394-5363-8F4CD8B02104}"/>
              </a:ext>
            </a:extLst>
          </p:cNvPr>
          <p:cNvSpPr/>
          <p:nvPr/>
        </p:nvSpPr>
        <p:spPr>
          <a:xfrm>
            <a:off x="10065817" y="9332227"/>
            <a:ext cx="277900" cy="102908"/>
          </a:xfrm>
          <a:prstGeom prst="roundRect">
            <a:avLst>
              <a:gd name="adj" fmla="val 3194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6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64DAFD-439E-38A3-C12A-A25C4FE1CBF0}"/>
              </a:ext>
            </a:extLst>
          </p:cNvPr>
          <p:cNvSpPr txBox="1"/>
          <p:nvPr/>
        </p:nvSpPr>
        <p:spPr>
          <a:xfrm>
            <a:off x="9987048" y="9280005"/>
            <a:ext cx="4354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chemeClr val="bg1"/>
                </a:solidFill>
              </a:rPr>
              <a:t>AI</a:t>
            </a:r>
            <a:endParaRPr kumimoji="1" lang="ko-Kore-KR" altLang="en-US" sz="800" dirty="0">
              <a:solidFill>
                <a:schemeClr val="bg1"/>
              </a:solidFill>
            </a:endParaRPr>
          </a:p>
        </p:txBody>
      </p: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A280D345-2325-3E5A-6603-33780BDC5888}"/>
              </a:ext>
            </a:extLst>
          </p:cNvPr>
          <p:cNvCxnSpPr>
            <a:cxnSpLocks/>
          </p:cNvCxnSpPr>
          <p:nvPr/>
        </p:nvCxnSpPr>
        <p:spPr>
          <a:xfrm>
            <a:off x="8299870" y="7722354"/>
            <a:ext cx="37383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Picture 4" descr="GPT-4 Logo PNG Vector (SVG) Free Download">
            <a:extLst>
              <a:ext uri="{FF2B5EF4-FFF2-40B4-BE49-F238E27FC236}">
                <a16:creationId xmlns:a16="http://schemas.microsoft.com/office/drawing/2014/main" id="{3EE8EBB2-9D22-9CB6-1B24-71ADF29BF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71" y="7426344"/>
            <a:ext cx="598642" cy="59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6F0F20B6-FEE6-B210-19C9-6F81043D21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987" y="7425980"/>
            <a:ext cx="587813" cy="587813"/>
          </a:xfrm>
          <a:prstGeom prst="rect">
            <a:avLst/>
          </a:prstGeom>
        </p:spPr>
      </p:pic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C6BFD7D4-137F-BC53-0697-27B41D2188B1}"/>
              </a:ext>
            </a:extLst>
          </p:cNvPr>
          <p:cNvCxnSpPr>
            <a:cxnSpLocks/>
          </p:cNvCxnSpPr>
          <p:nvPr/>
        </p:nvCxnSpPr>
        <p:spPr>
          <a:xfrm>
            <a:off x="8299870" y="7715282"/>
            <a:ext cx="0" cy="15962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19B4CED-BC34-471A-BE24-F23307310B1B}"/>
              </a:ext>
            </a:extLst>
          </p:cNvPr>
          <p:cNvCxnSpPr>
            <a:cxnSpLocks/>
          </p:cNvCxnSpPr>
          <p:nvPr/>
        </p:nvCxnSpPr>
        <p:spPr>
          <a:xfrm>
            <a:off x="7733600" y="9306782"/>
            <a:ext cx="56627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그림 84">
            <a:extLst>
              <a:ext uri="{FF2B5EF4-FFF2-40B4-BE49-F238E27FC236}">
                <a16:creationId xmlns:a16="http://schemas.microsoft.com/office/drawing/2014/main" id="{F36E07ED-843B-7F67-28D8-F104FA299C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3623" y="2088642"/>
            <a:ext cx="7775762" cy="33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06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6C930B0C-BF04-DAC3-768B-589EBACA4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81" b="15441"/>
          <a:stretch/>
        </p:blipFill>
        <p:spPr>
          <a:xfrm>
            <a:off x="2653868" y="2479643"/>
            <a:ext cx="6360170" cy="279426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D169528-EA1E-FEF1-C461-1C7A1A33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026"/>
            <a:ext cx="10515600" cy="800662"/>
          </a:xfrm>
        </p:spPr>
        <p:txBody>
          <a:bodyPr/>
          <a:lstStyle/>
          <a:p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결합 서비스 제작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신뢰도 높은 답변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DCA9EE9-09DE-C270-06E7-42DEFC71078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08B5FD-3D85-99A2-72DA-46E72E826C2B}"/>
              </a:ext>
            </a:extLst>
          </p:cNvPr>
          <p:cNvSpPr/>
          <p:nvPr/>
        </p:nvSpPr>
        <p:spPr>
          <a:xfrm>
            <a:off x="2001494" y="2273306"/>
            <a:ext cx="1913403" cy="2147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M HANNA Pro OTF" panose="020B0600000101010101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107425E-8D42-3596-B245-38C62810F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218" y="2963099"/>
            <a:ext cx="738300" cy="7383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4C318A2-A4B1-46A5-7E8C-D550A2C61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630" y="3728735"/>
            <a:ext cx="570009" cy="5700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D81749B-EA91-BD80-CB14-6359D78BC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024" y="3056604"/>
            <a:ext cx="570009" cy="570009"/>
          </a:xfrm>
          <a:prstGeom prst="rect">
            <a:avLst/>
          </a:prstGeom>
        </p:spPr>
      </p:pic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7B431879-03D9-DE0A-DB09-9C320774D501}"/>
              </a:ext>
            </a:extLst>
          </p:cNvPr>
          <p:cNvSpPr txBox="1">
            <a:spLocks/>
          </p:cNvSpPr>
          <p:nvPr/>
        </p:nvSpPr>
        <p:spPr>
          <a:xfrm>
            <a:off x="838200" y="1808692"/>
            <a:ext cx="10515600" cy="194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ore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신뢰도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높은 답변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-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</a:t>
            </a: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검색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증강 생성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(RAG)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응용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BDA4D9-C3BC-D6A0-4EF9-1FA3019D29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l="43682" t="24239" r="38098" b="21904"/>
          <a:stretch/>
        </p:blipFill>
        <p:spPr>
          <a:xfrm>
            <a:off x="9579360" y="714392"/>
            <a:ext cx="1558348" cy="20219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CE40A7-6AF3-B700-E9A2-DE368A030FF9}"/>
              </a:ext>
            </a:extLst>
          </p:cNvPr>
          <p:cNvSpPr/>
          <p:nvPr/>
        </p:nvSpPr>
        <p:spPr>
          <a:xfrm rot="10800000">
            <a:off x="10713796" y="6333686"/>
            <a:ext cx="1104898" cy="85725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M HANNA Pro OTF" panose="020B0600000101010101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E0453BF-74CF-F1D7-5ECF-29E9F8629DB3}"/>
              </a:ext>
            </a:extLst>
          </p:cNvPr>
          <p:cNvSpPr txBox="1">
            <a:spLocks/>
          </p:cNvSpPr>
          <p:nvPr/>
        </p:nvSpPr>
        <p:spPr>
          <a:xfrm>
            <a:off x="111469" y="6917376"/>
            <a:ext cx="10515600" cy="55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5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초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CA7C0-B92E-53A2-5BA0-884FD674F337}"/>
              </a:ext>
            </a:extLst>
          </p:cNvPr>
          <p:cNvSpPr txBox="1"/>
          <p:nvPr/>
        </p:nvSpPr>
        <p:spPr>
          <a:xfrm>
            <a:off x="1931551" y="5785177"/>
            <a:ext cx="777495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=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&gt;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어떤 부분에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RAG</a:t>
            </a: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를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적용했는지 클라이언트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/</a:t>
            </a:r>
            <a:r>
              <a:rPr kumimoji="1" lang="ko-KR" altLang="en-US" sz="2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서버 동작으로 설명</a:t>
            </a: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610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21FE08-891A-0491-2E3F-FBAD68BC9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4" y="1074597"/>
            <a:ext cx="2308302" cy="203728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D169528-EA1E-FEF1-C461-1C7A1A33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026"/>
            <a:ext cx="10515600" cy="800662"/>
          </a:xfrm>
        </p:spPr>
        <p:txBody>
          <a:bodyPr/>
          <a:lstStyle/>
          <a:p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결합 서비스 제작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신뢰도 높은 답변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DCA9EE9-09DE-C270-06E7-42DEFC71078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4F5E07B3-5D0C-C474-5281-49861595ED1E}"/>
              </a:ext>
            </a:extLst>
          </p:cNvPr>
          <p:cNvSpPr txBox="1">
            <a:spLocks/>
          </p:cNvSpPr>
          <p:nvPr/>
        </p:nvSpPr>
        <p:spPr>
          <a:xfrm>
            <a:off x="4708028" y="1963566"/>
            <a:ext cx="5026281" cy="84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파일 임베딩 및 벡터 저장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208D18-5738-1F14-13B0-35A404C56BED}"/>
              </a:ext>
            </a:extLst>
          </p:cNvPr>
          <p:cNvSpPr/>
          <p:nvPr/>
        </p:nvSpPr>
        <p:spPr>
          <a:xfrm rot="5400000">
            <a:off x="2092214" y="3937052"/>
            <a:ext cx="4324137" cy="85724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M HANNA Pro OTF" panose="020B0600000101010101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637F49F-A34B-E6A2-E831-E67CEF64E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43682" t="24239" r="38098" b="21904"/>
          <a:stretch/>
        </p:blipFill>
        <p:spPr>
          <a:xfrm>
            <a:off x="9579360" y="714392"/>
            <a:ext cx="1558348" cy="2021988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1DB9D3B-487A-50E5-963C-6F8A79C313F6}"/>
              </a:ext>
            </a:extLst>
          </p:cNvPr>
          <p:cNvGrpSpPr/>
          <p:nvPr/>
        </p:nvGrpSpPr>
        <p:grpSpPr>
          <a:xfrm>
            <a:off x="6439282" y="2834885"/>
            <a:ext cx="2436360" cy="1194817"/>
            <a:chOff x="6893052" y="2892307"/>
            <a:chExt cx="2436360" cy="119481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323FA0E-ABEE-7479-D9EB-3143B3B83D20}"/>
                </a:ext>
              </a:extLst>
            </p:cNvPr>
            <p:cNvGrpSpPr/>
            <p:nvPr/>
          </p:nvGrpSpPr>
          <p:grpSpPr>
            <a:xfrm>
              <a:off x="7566625" y="3152001"/>
              <a:ext cx="1117063" cy="276999"/>
              <a:chOff x="6273801" y="2837205"/>
              <a:chExt cx="1117063" cy="27699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53986F-D365-4135-E25E-9E1268100678}"/>
                  </a:ext>
                </a:extLst>
              </p:cNvPr>
              <p:cNvSpPr txBox="1"/>
              <p:nvPr/>
            </p:nvSpPr>
            <p:spPr>
              <a:xfrm>
                <a:off x="6273801" y="2898761"/>
                <a:ext cx="1089222" cy="153888"/>
              </a:xfrm>
              <a:prstGeom prst="rect">
                <a:avLst/>
              </a:prstGeom>
              <a:solidFill>
                <a:srgbClr val="F2E5D0"/>
              </a:solidFill>
              <a:ln>
                <a:solidFill>
                  <a:srgbClr val="D4603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ko-KR" altLang="en-US" sz="4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D371145-5C68-96E4-4915-214AB6D95E3A}"/>
                  </a:ext>
                </a:extLst>
              </p:cNvPr>
              <p:cNvSpPr txBox="1"/>
              <p:nvPr/>
            </p:nvSpPr>
            <p:spPr>
              <a:xfrm>
                <a:off x="6301642" y="2837205"/>
                <a:ext cx="108922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dirty="0">
                    <a:solidFill>
                      <a:srgbClr val="D4603F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doc-1</a:t>
                </a:r>
                <a:endParaRPr kumimoji="1" lang="ko-KR" altLang="en-US" sz="12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B6962FA-AA68-7883-5BE6-7E0D87D9208C}"/>
                </a:ext>
              </a:extLst>
            </p:cNvPr>
            <p:cNvGrpSpPr/>
            <p:nvPr/>
          </p:nvGrpSpPr>
          <p:grpSpPr>
            <a:xfrm>
              <a:off x="7566623" y="3337057"/>
              <a:ext cx="1117063" cy="276999"/>
              <a:chOff x="6273801" y="2837205"/>
              <a:chExt cx="1117063" cy="27699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5BB1BB0-549E-035C-90A8-5B7CFE089448}"/>
                  </a:ext>
                </a:extLst>
              </p:cNvPr>
              <p:cNvSpPr txBox="1"/>
              <p:nvPr/>
            </p:nvSpPr>
            <p:spPr>
              <a:xfrm>
                <a:off x="6273801" y="2898761"/>
                <a:ext cx="1089222" cy="153888"/>
              </a:xfrm>
              <a:prstGeom prst="rect">
                <a:avLst/>
              </a:prstGeom>
              <a:solidFill>
                <a:srgbClr val="F2E5D0"/>
              </a:solidFill>
              <a:ln>
                <a:solidFill>
                  <a:srgbClr val="D4603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ko-KR" altLang="en-US" sz="4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220A78-4CB1-8A96-7A62-31E5F426CBD6}"/>
                  </a:ext>
                </a:extLst>
              </p:cNvPr>
              <p:cNvSpPr txBox="1"/>
              <p:nvPr/>
            </p:nvSpPr>
            <p:spPr>
              <a:xfrm>
                <a:off x="6301642" y="2837205"/>
                <a:ext cx="108922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dirty="0">
                    <a:solidFill>
                      <a:srgbClr val="D4603F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doc-2</a:t>
                </a:r>
                <a:endParaRPr kumimoji="1" lang="ko-KR" altLang="en-US" sz="12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141D326-5C4D-E3F2-EF5C-2D3C50D7FDC7}"/>
                </a:ext>
              </a:extLst>
            </p:cNvPr>
            <p:cNvGrpSpPr/>
            <p:nvPr/>
          </p:nvGrpSpPr>
          <p:grpSpPr>
            <a:xfrm>
              <a:off x="7566623" y="3810125"/>
              <a:ext cx="1117063" cy="276999"/>
              <a:chOff x="6273801" y="2837205"/>
              <a:chExt cx="1117063" cy="276999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6005293-9B1C-D6FF-9057-A47F024FBD73}"/>
                  </a:ext>
                </a:extLst>
              </p:cNvPr>
              <p:cNvSpPr txBox="1"/>
              <p:nvPr/>
            </p:nvSpPr>
            <p:spPr>
              <a:xfrm>
                <a:off x="6273801" y="2898761"/>
                <a:ext cx="1089222" cy="153888"/>
              </a:xfrm>
              <a:prstGeom prst="rect">
                <a:avLst/>
              </a:prstGeom>
              <a:solidFill>
                <a:srgbClr val="F2E5D0"/>
              </a:solidFill>
              <a:ln>
                <a:solidFill>
                  <a:srgbClr val="D4603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ko-KR" altLang="en-US" sz="4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1264759-A895-E1DA-E142-7B68DFF58033}"/>
                  </a:ext>
                </a:extLst>
              </p:cNvPr>
              <p:cNvSpPr txBox="1"/>
              <p:nvPr/>
            </p:nvSpPr>
            <p:spPr>
              <a:xfrm>
                <a:off x="6301642" y="2837205"/>
                <a:ext cx="108922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dirty="0">
                    <a:solidFill>
                      <a:srgbClr val="D4603F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doc-n</a:t>
                </a:r>
                <a:endParaRPr kumimoji="1" lang="ko-KR" altLang="en-US" sz="12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C87DDC0-1B44-3DF0-D6B3-BAEEF016DC60}"/>
                </a:ext>
              </a:extLst>
            </p:cNvPr>
            <p:cNvSpPr txBox="1"/>
            <p:nvPr/>
          </p:nvSpPr>
          <p:spPr>
            <a:xfrm>
              <a:off x="7588395" y="3620804"/>
              <a:ext cx="10892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…</a:t>
              </a:r>
              <a:endParaRPr kumimoji="1" lang="ko-KR" altLang="en-US" sz="12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C1C7936-A1B9-97B8-642E-635F91132EDA}"/>
                </a:ext>
              </a:extLst>
            </p:cNvPr>
            <p:cNvSpPr txBox="1"/>
            <p:nvPr/>
          </p:nvSpPr>
          <p:spPr>
            <a:xfrm>
              <a:off x="6893052" y="2892307"/>
              <a:ext cx="24363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token</a:t>
              </a:r>
              <a:r>
                <a:rPr kumimoji="1" lang="ko-KR" altLang="en-US" sz="12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이 줄어든 </a:t>
              </a:r>
              <a:r>
                <a:rPr kumimoji="1" lang="en-US" altLang="ko-KR" sz="12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n</a:t>
              </a:r>
              <a:r>
                <a:rPr kumimoji="1" lang="ko-KR" altLang="en-US" sz="12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개의</a:t>
              </a:r>
              <a:r>
                <a:rPr kumimoji="1" lang="en-US" altLang="ko-KR" sz="12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docs</a:t>
              </a:r>
              <a:endPara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5EAECE9-C0AA-05E9-3968-2DB2B1DE3263}"/>
                </a:ext>
              </a:extLst>
            </p:cNvPr>
            <p:cNvGrpSpPr/>
            <p:nvPr/>
          </p:nvGrpSpPr>
          <p:grpSpPr>
            <a:xfrm>
              <a:off x="7566621" y="3522115"/>
              <a:ext cx="1117063" cy="276999"/>
              <a:chOff x="6273801" y="2837205"/>
              <a:chExt cx="1117063" cy="276999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07E289-F066-DCB2-C9F1-25F249CDE47A}"/>
                  </a:ext>
                </a:extLst>
              </p:cNvPr>
              <p:cNvSpPr txBox="1"/>
              <p:nvPr/>
            </p:nvSpPr>
            <p:spPr>
              <a:xfrm>
                <a:off x="6273801" y="2898761"/>
                <a:ext cx="1089222" cy="153888"/>
              </a:xfrm>
              <a:prstGeom prst="rect">
                <a:avLst/>
              </a:prstGeom>
              <a:solidFill>
                <a:srgbClr val="F2E5D0"/>
              </a:solidFill>
              <a:ln>
                <a:solidFill>
                  <a:srgbClr val="D4603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ko-KR" altLang="en-US" sz="4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F299753-DB8D-50CE-BE9D-3DA08319C36F}"/>
                  </a:ext>
                </a:extLst>
              </p:cNvPr>
              <p:cNvSpPr txBox="1"/>
              <p:nvPr/>
            </p:nvSpPr>
            <p:spPr>
              <a:xfrm>
                <a:off x="6301642" y="2837205"/>
                <a:ext cx="108922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dirty="0">
                    <a:solidFill>
                      <a:srgbClr val="D4603F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doc-3</a:t>
                </a:r>
                <a:endParaRPr kumimoji="1" lang="ko-KR" altLang="en-US" sz="12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25296F8-E6C4-14DA-172C-8BFC3D9CFE35}"/>
              </a:ext>
            </a:extLst>
          </p:cNvPr>
          <p:cNvSpPr txBox="1"/>
          <p:nvPr/>
        </p:nvSpPr>
        <p:spPr>
          <a:xfrm>
            <a:off x="5110248" y="4728897"/>
            <a:ext cx="20552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문서 파일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8E6F1F3-00AF-D964-6CF9-51AA53FE5A95}"/>
              </a:ext>
            </a:extLst>
          </p:cNvPr>
          <p:cNvGrpSpPr/>
          <p:nvPr/>
        </p:nvGrpSpPr>
        <p:grpSpPr>
          <a:xfrm>
            <a:off x="8364981" y="4633147"/>
            <a:ext cx="1757348" cy="1016887"/>
            <a:chOff x="6852810" y="4479430"/>
            <a:chExt cx="1757348" cy="1016887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39BECD8-24E5-4933-BB5E-86730CAA82CC}"/>
                </a:ext>
              </a:extLst>
            </p:cNvPr>
            <p:cNvGrpSpPr/>
            <p:nvPr/>
          </p:nvGrpSpPr>
          <p:grpSpPr>
            <a:xfrm>
              <a:off x="6852810" y="4500989"/>
              <a:ext cx="1630507" cy="995328"/>
              <a:chOff x="6708057" y="4472520"/>
              <a:chExt cx="1630507" cy="995328"/>
            </a:xfrm>
          </p:grpSpPr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3999D0CF-B791-BB9C-D202-B6F5B9E6E4DD}"/>
                  </a:ext>
                </a:extLst>
              </p:cNvPr>
              <p:cNvCxnSpPr/>
              <p:nvPr/>
            </p:nvCxnSpPr>
            <p:spPr>
              <a:xfrm>
                <a:off x="7275715" y="5363552"/>
                <a:ext cx="10628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D66C941A-AA63-64AD-6A65-87D1DA5AC4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6651" y="4472520"/>
                <a:ext cx="0" cy="995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9206926-EA8D-1554-E5B8-ACEDD091F315}"/>
                  </a:ext>
                </a:extLst>
              </p:cNvPr>
              <p:cNvSpPr txBox="1"/>
              <p:nvPr/>
            </p:nvSpPr>
            <p:spPr>
              <a:xfrm>
                <a:off x="6708057" y="4543294"/>
                <a:ext cx="83719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0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d=1536</a:t>
                </a:r>
                <a:endParaRPr kumimoji="1" lang="ko-KR" altLang="en-US" sz="1000" dirty="0"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CF3EA77-774A-96DD-4FDD-E4A20285425A}"/>
                </a:ext>
              </a:extLst>
            </p:cNvPr>
            <p:cNvGrpSpPr/>
            <p:nvPr/>
          </p:nvGrpSpPr>
          <p:grpSpPr>
            <a:xfrm>
              <a:off x="7438262" y="4479430"/>
              <a:ext cx="503492" cy="245069"/>
              <a:chOff x="7351382" y="4555132"/>
              <a:chExt cx="503492" cy="245069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059F7CD2-6D69-FFC2-74A6-DBDDBF524BAF}"/>
                  </a:ext>
                </a:extLst>
              </p:cNvPr>
              <p:cNvSpPr/>
              <p:nvPr/>
            </p:nvSpPr>
            <p:spPr>
              <a:xfrm flipH="1">
                <a:off x="7548763" y="4728201"/>
                <a:ext cx="72000" cy="7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035F03-445B-5889-9F1B-B5F91C861303}"/>
                  </a:ext>
                </a:extLst>
              </p:cNvPr>
              <p:cNvSpPr txBox="1"/>
              <p:nvPr/>
            </p:nvSpPr>
            <p:spPr>
              <a:xfrm>
                <a:off x="7351382" y="4555132"/>
                <a:ext cx="5034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D4603F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doc-3</a:t>
                </a:r>
                <a:endParaRPr kumimoji="1" lang="ko-KR" altLang="en-US" sz="8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C9EB9D-D9EA-8717-5213-991E02FC15F2}"/>
                </a:ext>
              </a:extLst>
            </p:cNvPr>
            <p:cNvGrpSpPr/>
            <p:nvPr/>
          </p:nvGrpSpPr>
          <p:grpSpPr>
            <a:xfrm>
              <a:off x="7936725" y="5032527"/>
              <a:ext cx="503492" cy="245069"/>
              <a:chOff x="7567762" y="4534192"/>
              <a:chExt cx="503492" cy="245069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5A5352C-B33E-5A7F-1678-8084749AF445}"/>
                  </a:ext>
                </a:extLst>
              </p:cNvPr>
              <p:cNvSpPr/>
              <p:nvPr/>
            </p:nvSpPr>
            <p:spPr>
              <a:xfrm flipH="1">
                <a:off x="7765143" y="4707261"/>
                <a:ext cx="72000" cy="7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3279953-BBA9-0F68-490E-3CD6D5AE79B6}"/>
                  </a:ext>
                </a:extLst>
              </p:cNvPr>
              <p:cNvSpPr txBox="1"/>
              <p:nvPr/>
            </p:nvSpPr>
            <p:spPr>
              <a:xfrm>
                <a:off x="7567762" y="4534192"/>
                <a:ext cx="5034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D4603F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doc-n</a:t>
                </a:r>
                <a:endParaRPr kumimoji="1" lang="ko-KR" altLang="en-US" sz="8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B1A9DBF-3DD8-4876-A3D2-C6570732E687}"/>
                </a:ext>
              </a:extLst>
            </p:cNvPr>
            <p:cNvGrpSpPr/>
            <p:nvPr/>
          </p:nvGrpSpPr>
          <p:grpSpPr>
            <a:xfrm>
              <a:off x="7811881" y="4627850"/>
              <a:ext cx="503492" cy="245069"/>
              <a:chOff x="7351382" y="4555132"/>
              <a:chExt cx="503492" cy="245069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FF1ADD5-D84D-1663-CB43-F99B38F81ABA}"/>
                  </a:ext>
                </a:extLst>
              </p:cNvPr>
              <p:cNvSpPr/>
              <p:nvPr/>
            </p:nvSpPr>
            <p:spPr>
              <a:xfrm flipH="1">
                <a:off x="7548763" y="4728201"/>
                <a:ext cx="72000" cy="7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96B1B7A-B20A-A998-BE5F-8F6095BFBAEB}"/>
                  </a:ext>
                </a:extLst>
              </p:cNvPr>
              <p:cNvSpPr txBox="1"/>
              <p:nvPr/>
            </p:nvSpPr>
            <p:spPr>
              <a:xfrm>
                <a:off x="7351382" y="4555132"/>
                <a:ext cx="5034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D4603F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doc-1</a:t>
                </a:r>
                <a:endParaRPr kumimoji="1" lang="ko-KR" altLang="en-US" sz="8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0009D41-547B-F8D4-4D14-40DF8E5DF5D2}"/>
                </a:ext>
              </a:extLst>
            </p:cNvPr>
            <p:cNvGrpSpPr/>
            <p:nvPr/>
          </p:nvGrpSpPr>
          <p:grpSpPr>
            <a:xfrm>
              <a:off x="8106666" y="5113703"/>
              <a:ext cx="503492" cy="245069"/>
              <a:chOff x="7351382" y="4555132"/>
              <a:chExt cx="503492" cy="245069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9C4BFF9D-3576-2B0B-ADC4-DF2FCC4AFB62}"/>
                  </a:ext>
                </a:extLst>
              </p:cNvPr>
              <p:cNvSpPr/>
              <p:nvPr/>
            </p:nvSpPr>
            <p:spPr>
              <a:xfrm flipH="1">
                <a:off x="7548763" y="4728201"/>
                <a:ext cx="72000" cy="7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17F7550-14D6-E9D1-D349-47FF9349C130}"/>
                  </a:ext>
                </a:extLst>
              </p:cNvPr>
              <p:cNvSpPr txBox="1"/>
              <p:nvPr/>
            </p:nvSpPr>
            <p:spPr>
              <a:xfrm>
                <a:off x="7351382" y="4555132"/>
                <a:ext cx="5034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D4603F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doc-2</a:t>
                </a:r>
                <a:endParaRPr kumimoji="1" lang="ko-KR" altLang="en-US" sz="8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A5EA88C-13E2-2724-48B8-E59307AE937B}"/>
                </a:ext>
              </a:extLst>
            </p:cNvPr>
            <p:cNvSpPr txBox="1"/>
            <p:nvPr/>
          </p:nvSpPr>
          <p:spPr>
            <a:xfrm>
              <a:off x="7490348" y="4856090"/>
              <a:ext cx="10892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…</a:t>
              </a:r>
              <a:endParaRPr kumimoji="1" lang="ko-KR" altLang="en-US" sz="12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07028BE-D08E-E0E0-BC00-A3998D27C5BF}"/>
              </a:ext>
            </a:extLst>
          </p:cNvPr>
          <p:cNvGrpSpPr/>
          <p:nvPr/>
        </p:nvGrpSpPr>
        <p:grpSpPr>
          <a:xfrm>
            <a:off x="9408319" y="3071417"/>
            <a:ext cx="2523226" cy="749972"/>
            <a:chOff x="9073784" y="3082570"/>
            <a:chExt cx="2523226" cy="749972"/>
          </a:xfrm>
        </p:grpSpPr>
        <p:sp>
          <p:nvSpPr>
            <p:cNvPr id="97" name="원통[C] 96">
              <a:extLst>
                <a:ext uri="{FF2B5EF4-FFF2-40B4-BE49-F238E27FC236}">
                  <a16:creationId xmlns:a16="http://schemas.microsoft.com/office/drawing/2014/main" id="{0F3C4659-1893-2DCF-F4AC-A8E131230486}"/>
                </a:ext>
              </a:extLst>
            </p:cNvPr>
            <p:cNvSpPr/>
            <p:nvPr/>
          </p:nvSpPr>
          <p:spPr>
            <a:xfrm>
              <a:off x="9790785" y="3380707"/>
              <a:ext cx="1089223" cy="451835"/>
            </a:xfrm>
            <a:prstGeom prst="can">
              <a:avLst>
                <a:gd name="adj" fmla="val 37903"/>
              </a:avLst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 dirty="0">
                <a:solidFill>
                  <a:schemeClr val="tx1"/>
                </a:solidFill>
                <a:latin typeface="BM HANNA Pro OTF" panose="020B0600000101010101" pitchFamily="34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69B9630-73B9-A2F1-921F-D260BEB46F69}"/>
                </a:ext>
              </a:extLst>
            </p:cNvPr>
            <p:cNvSpPr txBox="1"/>
            <p:nvPr/>
          </p:nvSpPr>
          <p:spPr>
            <a:xfrm>
              <a:off x="9073784" y="3082570"/>
              <a:ext cx="25232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  <a:latin typeface="BM HANNA Pro OTF" panose="020B0600000101010101" pitchFamily="34" charset="-127"/>
                </a:rPr>
                <a:t>vectorstore</a:t>
              </a:r>
              <a:endParaRPr kumimoji="1" lang="ko-Kore-KR" altLang="en-US" sz="1400" dirty="0">
                <a:solidFill>
                  <a:schemeClr val="tx1"/>
                </a:solidFill>
                <a:latin typeface="BM HANNA Pro OTF" panose="020B0600000101010101" pitchFamily="34" charset="-127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007E32F-383F-B2D9-FCB8-FE9A51DB4270}"/>
              </a:ext>
            </a:extLst>
          </p:cNvPr>
          <p:cNvSpPr txBox="1"/>
          <p:nvPr/>
        </p:nvSpPr>
        <p:spPr>
          <a:xfrm>
            <a:off x="5459450" y="3892964"/>
            <a:ext cx="16964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적은 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token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</a:t>
            </a:r>
            <a:b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docs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로 가공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6876686-D775-1E33-73D6-8959DB425976}"/>
              </a:ext>
            </a:extLst>
          </p:cNvPr>
          <p:cNvSpPr txBox="1"/>
          <p:nvPr/>
        </p:nvSpPr>
        <p:spPr>
          <a:xfrm>
            <a:off x="7146146" y="4219486"/>
            <a:ext cx="169649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doc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을</a:t>
            </a:r>
            <a:endParaRPr kumimoji="1" lang="en-US" altLang="ko-KR" sz="1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1536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차원의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벡터로 </a:t>
            </a:r>
            <a:endParaRPr kumimoji="1" lang="en-US" altLang="ko-KR" sz="1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임베딩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099C66-4416-12C4-D2C3-CA679EA20304}"/>
              </a:ext>
            </a:extLst>
          </p:cNvPr>
          <p:cNvSpPr txBox="1"/>
          <p:nvPr/>
        </p:nvSpPr>
        <p:spPr>
          <a:xfrm>
            <a:off x="8698885" y="4022576"/>
            <a:ext cx="16964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벡터스토어에 </a:t>
            </a:r>
            <a:b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저장</a:t>
            </a:r>
          </a:p>
        </p:txBody>
      </p:sp>
      <p:sp>
        <p:nvSpPr>
          <p:cNvPr id="129" name="오른쪽 화살표[R] 128">
            <a:extLst>
              <a:ext uri="{FF2B5EF4-FFF2-40B4-BE49-F238E27FC236}">
                <a16:creationId xmlns:a16="http://schemas.microsoft.com/office/drawing/2014/main" id="{AF0D7F00-BE68-6C6A-1577-01E9CA94B048}"/>
              </a:ext>
            </a:extLst>
          </p:cNvPr>
          <p:cNvSpPr/>
          <p:nvPr/>
        </p:nvSpPr>
        <p:spPr>
          <a:xfrm rot="18590714">
            <a:off x="6494772" y="4216892"/>
            <a:ext cx="738300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0" name="오른쪽 화살표[R] 129">
            <a:extLst>
              <a:ext uri="{FF2B5EF4-FFF2-40B4-BE49-F238E27FC236}">
                <a16:creationId xmlns:a16="http://schemas.microsoft.com/office/drawing/2014/main" id="{83FF6C5E-E9DA-8549-941B-03971A658105}"/>
              </a:ext>
            </a:extLst>
          </p:cNvPr>
          <p:cNvSpPr/>
          <p:nvPr/>
        </p:nvSpPr>
        <p:spPr>
          <a:xfrm rot="18590714">
            <a:off x="9637341" y="4230136"/>
            <a:ext cx="738300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1" name="오른쪽 화살표[R] 130">
            <a:extLst>
              <a:ext uri="{FF2B5EF4-FFF2-40B4-BE49-F238E27FC236}">
                <a16:creationId xmlns:a16="http://schemas.microsoft.com/office/drawing/2014/main" id="{A1B08D7C-A524-676F-727E-67C8DAEF07B3}"/>
              </a:ext>
            </a:extLst>
          </p:cNvPr>
          <p:cNvSpPr/>
          <p:nvPr/>
        </p:nvSpPr>
        <p:spPr>
          <a:xfrm rot="2987276">
            <a:off x="8206580" y="4209576"/>
            <a:ext cx="738300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1D39545-D9DB-2ED1-6761-4B8FC1E6D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081" y="4964252"/>
            <a:ext cx="874871" cy="874871"/>
          </a:xfrm>
          <a:prstGeom prst="rect">
            <a:avLst/>
          </a:prstGeom>
        </p:spPr>
      </p:pic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190B28B8-609F-DA0F-11C2-A9EA3EA8AF74}"/>
              </a:ext>
            </a:extLst>
          </p:cNvPr>
          <p:cNvSpPr txBox="1">
            <a:spLocks/>
          </p:cNvSpPr>
          <p:nvPr/>
        </p:nvSpPr>
        <p:spPr>
          <a:xfrm>
            <a:off x="1441017" y="4989983"/>
            <a:ext cx="2803448" cy="117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파일 업로드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48" name="그림 14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F80592FA-FBDA-1A1F-D586-9A256D4DB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157" y="2690047"/>
            <a:ext cx="2552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1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4" presetClass="emph" presetSubtype="0" repeatCount="3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4" presetClass="emph" presetSubtype="0" repeatCount="3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97A50F-377F-764C-5726-10FA2DA9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891" y="2974866"/>
            <a:ext cx="1045810" cy="432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0FE1EA-9605-7112-B14B-4F155B9D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74" y="1074597"/>
            <a:ext cx="2308302" cy="2037287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42041CF-D277-8D62-C58F-D31373B6EFAE}"/>
              </a:ext>
            </a:extLst>
          </p:cNvPr>
          <p:cNvCxnSpPr>
            <a:cxnSpLocks/>
          </p:cNvCxnSpPr>
          <p:nvPr/>
        </p:nvCxnSpPr>
        <p:spPr>
          <a:xfrm flipV="1">
            <a:off x="8207629" y="4592126"/>
            <a:ext cx="791059" cy="114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8E1ACF8A-DE62-8EC1-C082-287E9D7039C8}"/>
              </a:ext>
            </a:extLst>
          </p:cNvPr>
          <p:cNvCxnSpPr>
            <a:cxnSpLocks/>
          </p:cNvCxnSpPr>
          <p:nvPr/>
        </p:nvCxnSpPr>
        <p:spPr>
          <a:xfrm flipV="1">
            <a:off x="8205172" y="4734257"/>
            <a:ext cx="930784" cy="102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DD169528-EA1E-FEF1-C461-1C7A1A33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026"/>
            <a:ext cx="10515600" cy="800662"/>
          </a:xfrm>
        </p:spPr>
        <p:txBody>
          <a:bodyPr/>
          <a:lstStyle/>
          <a:p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결합 서비스 제작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신뢰도 높은 답변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DCA9EE9-09DE-C270-06E7-42DEFC71078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267194-0E50-5150-7379-D97AD90D72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43682" t="24239" r="38098" b="21904"/>
          <a:stretch/>
        </p:blipFill>
        <p:spPr>
          <a:xfrm>
            <a:off x="9579360" y="714392"/>
            <a:ext cx="1558348" cy="20219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008D89-A5D7-E949-677B-3B137E158690}"/>
              </a:ext>
            </a:extLst>
          </p:cNvPr>
          <p:cNvSpPr/>
          <p:nvPr/>
        </p:nvSpPr>
        <p:spPr>
          <a:xfrm rot="5400000">
            <a:off x="2092214" y="3937052"/>
            <a:ext cx="4324137" cy="85724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M HANNA Pro OTF" panose="020B0600000101010101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A7BE2E-044E-6329-EB91-64ED6ECD88C6}"/>
              </a:ext>
            </a:extLst>
          </p:cNvPr>
          <p:cNvGrpSpPr/>
          <p:nvPr/>
        </p:nvGrpSpPr>
        <p:grpSpPr>
          <a:xfrm>
            <a:off x="4570512" y="4513577"/>
            <a:ext cx="1342755" cy="823368"/>
            <a:chOff x="9690202" y="3009174"/>
            <a:chExt cx="1342755" cy="823368"/>
          </a:xfrm>
        </p:grpSpPr>
        <p:sp>
          <p:nvSpPr>
            <p:cNvPr id="57" name="원통[C] 56">
              <a:extLst>
                <a:ext uri="{FF2B5EF4-FFF2-40B4-BE49-F238E27FC236}">
                  <a16:creationId xmlns:a16="http://schemas.microsoft.com/office/drawing/2014/main" id="{95830226-6259-8646-4600-D5B638C7C3DB}"/>
                </a:ext>
              </a:extLst>
            </p:cNvPr>
            <p:cNvSpPr/>
            <p:nvPr/>
          </p:nvSpPr>
          <p:spPr>
            <a:xfrm>
              <a:off x="9790785" y="3380707"/>
              <a:ext cx="1089223" cy="451835"/>
            </a:xfrm>
            <a:prstGeom prst="can">
              <a:avLst>
                <a:gd name="adj" fmla="val 37903"/>
              </a:avLst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 dirty="0">
                <a:solidFill>
                  <a:schemeClr val="tx1"/>
                </a:solidFill>
                <a:latin typeface="BM HANNA Pro OTF" panose="020B0600000101010101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FA014DA-A171-C87A-230F-56AF0E4B76C9}"/>
                </a:ext>
              </a:extLst>
            </p:cNvPr>
            <p:cNvSpPr txBox="1"/>
            <p:nvPr/>
          </p:nvSpPr>
          <p:spPr>
            <a:xfrm>
              <a:off x="9690202" y="3009174"/>
              <a:ext cx="13427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400" dirty="0" err="1">
                  <a:solidFill>
                    <a:schemeClr val="tx1"/>
                  </a:solidFill>
                  <a:latin typeface="BM HANNA Pro OTF" panose="020B0600000101010101" pitchFamily="34" charset="-127"/>
                </a:rPr>
                <a:t>vectorstore</a:t>
              </a:r>
              <a:endParaRPr kumimoji="1" lang="ko-Kore-KR" altLang="en-US" sz="1400" dirty="0">
                <a:solidFill>
                  <a:schemeClr val="tx1"/>
                </a:solidFill>
                <a:latin typeface="BM HANNA Pro OTF" panose="020B0600000101010101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E6F318-A53A-ACEA-B23C-8060E8C0D604}"/>
              </a:ext>
            </a:extLst>
          </p:cNvPr>
          <p:cNvGrpSpPr/>
          <p:nvPr/>
        </p:nvGrpSpPr>
        <p:grpSpPr>
          <a:xfrm>
            <a:off x="6271583" y="2811929"/>
            <a:ext cx="1630507" cy="1019171"/>
            <a:chOff x="6151513" y="2904291"/>
            <a:chExt cx="1630507" cy="101917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B251ED7B-DC5D-8808-05F7-2577C1D24362}"/>
                </a:ext>
              </a:extLst>
            </p:cNvPr>
            <p:cNvGrpSpPr/>
            <p:nvPr/>
          </p:nvGrpSpPr>
          <p:grpSpPr>
            <a:xfrm>
              <a:off x="6151513" y="2928134"/>
              <a:ext cx="1630507" cy="995328"/>
              <a:chOff x="6708057" y="4472520"/>
              <a:chExt cx="1630507" cy="995328"/>
            </a:xfrm>
          </p:grpSpPr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21870E8A-4856-E359-8A33-F9E3C8A2ACE6}"/>
                  </a:ext>
                </a:extLst>
              </p:cNvPr>
              <p:cNvCxnSpPr/>
              <p:nvPr/>
            </p:nvCxnSpPr>
            <p:spPr>
              <a:xfrm>
                <a:off x="7275715" y="5363552"/>
                <a:ext cx="10628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9B7A12E9-DA20-6A09-328C-34218AA969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6651" y="4472520"/>
                <a:ext cx="0" cy="995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7D199DB-29AB-E865-929B-78537BEA6600}"/>
                  </a:ext>
                </a:extLst>
              </p:cNvPr>
              <p:cNvSpPr txBox="1"/>
              <p:nvPr/>
            </p:nvSpPr>
            <p:spPr>
              <a:xfrm>
                <a:off x="6708057" y="4543294"/>
                <a:ext cx="83719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0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d=1536</a:t>
                </a:r>
                <a:endParaRPr kumimoji="1" lang="ko-KR" altLang="en-US" sz="1000" dirty="0"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133AC11-2ECF-52CA-A77E-B8776B1D8658}"/>
                </a:ext>
              </a:extLst>
            </p:cNvPr>
            <p:cNvSpPr/>
            <p:nvPr/>
          </p:nvSpPr>
          <p:spPr>
            <a:xfrm flipH="1">
              <a:off x="7236791" y="3143324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67FCBDB-896F-2769-999C-5A73AA55BD3E}"/>
                </a:ext>
              </a:extLst>
            </p:cNvPr>
            <p:cNvSpPr txBox="1"/>
            <p:nvPr/>
          </p:nvSpPr>
          <p:spPr>
            <a:xfrm>
              <a:off x="6868146" y="2904291"/>
              <a:ext cx="87963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C00000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Query</a:t>
              </a:r>
              <a:endParaRPr kumimoji="1" lang="ko-KR" altLang="en-US" sz="1200" dirty="0">
                <a:solidFill>
                  <a:srgbClr val="C00000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7FCD3559-919C-C352-97CD-2AB65E6F7012}"/>
              </a:ext>
            </a:extLst>
          </p:cNvPr>
          <p:cNvGrpSpPr/>
          <p:nvPr/>
        </p:nvGrpSpPr>
        <p:grpSpPr>
          <a:xfrm>
            <a:off x="7515609" y="4859098"/>
            <a:ext cx="1757348" cy="995328"/>
            <a:chOff x="6852810" y="4500989"/>
            <a:chExt cx="1757348" cy="995328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81D0E441-07DA-FF42-3DF0-3D73D331D210}"/>
                </a:ext>
              </a:extLst>
            </p:cNvPr>
            <p:cNvGrpSpPr/>
            <p:nvPr/>
          </p:nvGrpSpPr>
          <p:grpSpPr>
            <a:xfrm>
              <a:off x="6852810" y="4500989"/>
              <a:ext cx="1630507" cy="995328"/>
              <a:chOff x="6708057" y="4472520"/>
              <a:chExt cx="1630507" cy="995328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90E1D2AF-0971-547F-4E3D-4B0DC04AD2EF}"/>
                  </a:ext>
                </a:extLst>
              </p:cNvPr>
              <p:cNvCxnSpPr/>
              <p:nvPr/>
            </p:nvCxnSpPr>
            <p:spPr>
              <a:xfrm>
                <a:off x="7275715" y="5363552"/>
                <a:ext cx="10628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4ECE153D-9F98-198E-4FCB-538484F01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6651" y="4472520"/>
                <a:ext cx="0" cy="995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17280B4-B1C6-529D-47A2-E3E5AF8B6EDF}"/>
                  </a:ext>
                </a:extLst>
              </p:cNvPr>
              <p:cNvSpPr txBox="1"/>
              <p:nvPr/>
            </p:nvSpPr>
            <p:spPr>
              <a:xfrm>
                <a:off x="6708057" y="4543294"/>
                <a:ext cx="83719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000" dirty="0"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d=1536</a:t>
                </a:r>
                <a:endParaRPr kumimoji="1" lang="ko-KR" altLang="en-US" sz="1000" dirty="0"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C5CB6924-B875-DB0A-F8B4-111BDBFD1D5B}"/>
                </a:ext>
              </a:extLst>
            </p:cNvPr>
            <p:cNvGrpSpPr/>
            <p:nvPr/>
          </p:nvGrpSpPr>
          <p:grpSpPr>
            <a:xfrm>
              <a:off x="7404008" y="4652499"/>
              <a:ext cx="503492" cy="231281"/>
              <a:chOff x="7317128" y="4728201"/>
              <a:chExt cx="503492" cy="231281"/>
            </a:xfrm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7F0CAE0A-6408-C142-CC1B-488904B2E842}"/>
                  </a:ext>
                </a:extLst>
              </p:cNvPr>
              <p:cNvSpPr/>
              <p:nvPr/>
            </p:nvSpPr>
            <p:spPr>
              <a:xfrm flipH="1">
                <a:off x="7548763" y="4728201"/>
                <a:ext cx="72000" cy="7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10CC958-4B1A-600C-E482-8BE28E6FB01C}"/>
                  </a:ext>
                </a:extLst>
              </p:cNvPr>
              <p:cNvSpPr txBox="1"/>
              <p:nvPr/>
            </p:nvSpPr>
            <p:spPr>
              <a:xfrm>
                <a:off x="7317128" y="4744038"/>
                <a:ext cx="5034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D4603F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doc-3</a:t>
                </a:r>
                <a:endParaRPr kumimoji="1" lang="ko-KR" altLang="en-US" sz="8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B80ECA3E-ACAB-259F-35B4-233B2F7215DF}"/>
                </a:ext>
              </a:extLst>
            </p:cNvPr>
            <p:cNvGrpSpPr/>
            <p:nvPr/>
          </p:nvGrpSpPr>
          <p:grpSpPr>
            <a:xfrm>
              <a:off x="7936725" y="5032527"/>
              <a:ext cx="503492" cy="245069"/>
              <a:chOff x="7567762" y="4534192"/>
              <a:chExt cx="503492" cy="245069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47776F5-38EA-8D92-C80A-FC77A0E2C4F5}"/>
                  </a:ext>
                </a:extLst>
              </p:cNvPr>
              <p:cNvSpPr/>
              <p:nvPr/>
            </p:nvSpPr>
            <p:spPr>
              <a:xfrm flipH="1">
                <a:off x="7765143" y="4707261"/>
                <a:ext cx="72000" cy="7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9308BDB-913A-39F8-00C5-0BF6B3025D60}"/>
                  </a:ext>
                </a:extLst>
              </p:cNvPr>
              <p:cNvSpPr txBox="1"/>
              <p:nvPr/>
            </p:nvSpPr>
            <p:spPr>
              <a:xfrm>
                <a:off x="7567762" y="4534192"/>
                <a:ext cx="5034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D4603F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doc-n</a:t>
                </a:r>
                <a:endParaRPr kumimoji="1" lang="ko-KR" altLang="en-US" sz="8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6A0D7713-1DF8-8456-20A7-E80293DD771C}"/>
                </a:ext>
              </a:extLst>
            </p:cNvPr>
            <p:cNvGrpSpPr/>
            <p:nvPr/>
          </p:nvGrpSpPr>
          <p:grpSpPr>
            <a:xfrm>
              <a:off x="7972318" y="4716035"/>
              <a:ext cx="503492" cy="215444"/>
              <a:chOff x="7511819" y="4643317"/>
              <a:chExt cx="503492" cy="215444"/>
            </a:xfrm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E572B4A5-9224-F20C-ED07-3C979F054196}"/>
                  </a:ext>
                </a:extLst>
              </p:cNvPr>
              <p:cNvSpPr/>
              <p:nvPr/>
            </p:nvSpPr>
            <p:spPr>
              <a:xfrm flipH="1">
                <a:off x="7548763" y="4728201"/>
                <a:ext cx="72000" cy="72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12B0399-E875-8E03-A363-3169E77BE822}"/>
                  </a:ext>
                </a:extLst>
              </p:cNvPr>
              <p:cNvSpPr txBox="1"/>
              <p:nvPr/>
            </p:nvSpPr>
            <p:spPr>
              <a:xfrm>
                <a:off x="7511819" y="4643317"/>
                <a:ext cx="5034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chemeClr val="accent1">
                        <a:lumMod val="75000"/>
                      </a:schemeClr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doc-1</a:t>
                </a:r>
                <a:endParaRPr kumimoji="1" lang="ko-KR" altLang="en-US" sz="800" dirty="0">
                  <a:solidFill>
                    <a:schemeClr val="accent1">
                      <a:lumMod val="75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818DE67-BDD5-64AE-5F22-853A901546CA}"/>
                </a:ext>
              </a:extLst>
            </p:cNvPr>
            <p:cNvGrpSpPr/>
            <p:nvPr/>
          </p:nvGrpSpPr>
          <p:grpSpPr>
            <a:xfrm>
              <a:off x="8106666" y="5113703"/>
              <a:ext cx="503492" cy="245069"/>
              <a:chOff x="7351382" y="4555132"/>
              <a:chExt cx="503492" cy="245069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D476CF2C-33E2-B90F-C469-31612F1ACB02}"/>
                  </a:ext>
                </a:extLst>
              </p:cNvPr>
              <p:cNvSpPr/>
              <p:nvPr/>
            </p:nvSpPr>
            <p:spPr>
              <a:xfrm flipH="1">
                <a:off x="7548763" y="4728201"/>
                <a:ext cx="72000" cy="7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309F63-2D05-6FD3-3762-9892829FC8FA}"/>
                  </a:ext>
                </a:extLst>
              </p:cNvPr>
              <p:cNvSpPr txBox="1"/>
              <p:nvPr/>
            </p:nvSpPr>
            <p:spPr>
              <a:xfrm>
                <a:off x="7351382" y="4555132"/>
                <a:ext cx="5034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D4603F"/>
                    </a:solidFill>
                    <a:latin typeface="BM JUA OTF" panose="02020603020101020101" pitchFamily="18" charset="-127"/>
                    <a:ea typeface="BM JUA OTF" panose="02020603020101020101" pitchFamily="18" charset="-127"/>
                  </a:rPr>
                  <a:t>doc-2</a:t>
                </a:r>
                <a:endParaRPr kumimoji="1" lang="ko-KR" altLang="en-US" sz="8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DBE1E6B-F8AC-4350-1E3D-5870F5972FFB}"/>
                </a:ext>
              </a:extLst>
            </p:cNvPr>
            <p:cNvSpPr txBox="1"/>
            <p:nvPr/>
          </p:nvSpPr>
          <p:spPr>
            <a:xfrm>
              <a:off x="7490348" y="4856090"/>
              <a:ext cx="10892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D4603F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…</a:t>
              </a:r>
              <a:endParaRPr kumimoji="1" lang="ko-KR" altLang="en-US" sz="12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138" name="타원 137">
            <a:extLst>
              <a:ext uri="{FF2B5EF4-FFF2-40B4-BE49-F238E27FC236}">
                <a16:creationId xmlns:a16="http://schemas.microsoft.com/office/drawing/2014/main" id="{F59B221D-9046-150B-F99B-91791F260F8D}"/>
              </a:ext>
            </a:extLst>
          </p:cNvPr>
          <p:cNvSpPr/>
          <p:nvPr/>
        </p:nvSpPr>
        <p:spPr>
          <a:xfrm flipH="1">
            <a:off x="8600887" y="5074288"/>
            <a:ext cx="72000" cy="72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39B82F2-0AAA-30D3-7BF2-432E2E946D71}"/>
              </a:ext>
            </a:extLst>
          </p:cNvPr>
          <p:cNvSpPr txBox="1"/>
          <p:nvPr/>
        </p:nvSpPr>
        <p:spPr>
          <a:xfrm>
            <a:off x="8108109" y="4810149"/>
            <a:ext cx="8796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C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Query</a:t>
            </a:r>
            <a:endParaRPr kumimoji="1" lang="ko-KR" altLang="en-US" sz="1200" dirty="0">
              <a:solidFill>
                <a:srgbClr val="C0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B031EC-2F51-BD85-6B8B-C47F60F9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85" y="2991940"/>
            <a:ext cx="1360330" cy="5621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06A2D4-CFAB-F0EC-2EA6-35FD4E876349}"/>
              </a:ext>
            </a:extLst>
          </p:cNvPr>
          <p:cNvSpPr txBox="1"/>
          <p:nvPr/>
        </p:nvSpPr>
        <p:spPr>
          <a:xfrm>
            <a:off x="5887740" y="5199804"/>
            <a:ext cx="169649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벡터 불러오기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4CB3FE03-0206-7A45-703B-8C8B784DD5A9}"/>
              </a:ext>
            </a:extLst>
          </p:cNvPr>
          <p:cNvSpPr/>
          <p:nvPr/>
        </p:nvSpPr>
        <p:spPr>
          <a:xfrm>
            <a:off x="5922501" y="5011513"/>
            <a:ext cx="1696475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6AACE807-BB5C-9F7A-0498-29773A828084}"/>
              </a:ext>
            </a:extLst>
          </p:cNvPr>
          <p:cNvSpPr/>
          <p:nvPr/>
        </p:nvSpPr>
        <p:spPr>
          <a:xfrm>
            <a:off x="5946099" y="3158819"/>
            <a:ext cx="737942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14033F-C4F3-418F-B8C3-F012303063C5}"/>
              </a:ext>
            </a:extLst>
          </p:cNvPr>
          <p:cNvSpPr txBox="1"/>
          <p:nvPr/>
        </p:nvSpPr>
        <p:spPr>
          <a:xfrm>
            <a:off x="5426658" y="3366369"/>
            <a:ext cx="169649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쿼리를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ore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임베딩</a:t>
            </a:r>
            <a:endParaRPr kumimoji="1" lang="ko-KR" altLang="en-US" sz="1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8B0F15-ADCF-81E4-CBB9-4B8CE5DC2E3D}"/>
              </a:ext>
            </a:extLst>
          </p:cNvPr>
          <p:cNvSpPr txBox="1"/>
          <p:nvPr/>
        </p:nvSpPr>
        <p:spPr>
          <a:xfrm>
            <a:off x="10411050" y="3399117"/>
            <a:ext cx="1089222" cy="153888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ko-KR" altLang="en-US" sz="400" dirty="0">
              <a:solidFill>
                <a:srgbClr val="D4603F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F892A-36EE-1C7B-6849-13864F21F5B0}"/>
              </a:ext>
            </a:extLst>
          </p:cNvPr>
          <p:cNvSpPr txBox="1"/>
          <p:nvPr/>
        </p:nvSpPr>
        <p:spPr>
          <a:xfrm>
            <a:off x="10438891" y="3337561"/>
            <a:ext cx="108922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doc-1</a:t>
            </a:r>
            <a:endParaRPr kumimoji="1" lang="ko-KR" altLang="en-US" sz="1200" dirty="0">
              <a:solidFill>
                <a:srgbClr val="D4603F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82068A45-53A0-C1C5-6610-CD3DD7C2D227}"/>
              </a:ext>
            </a:extLst>
          </p:cNvPr>
          <p:cNvSpPr/>
          <p:nvPr/>
        </p:nvSpPr>
        <p:spPr>
          <a:xfrm rot="3844902">
            <a:off x="7741641" y="4088381"/>
            <a:ext cx="737942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CC9810-EF12-BC55-FA8B-200C90F326A2}"/>
              </a:ext>
            </a:extLst>
          </p:cNvPr>
          <p:cNvSpPr txBox="1"/>
          <p:nvPr/>
        </p:nvSpPr>
        <p:spPr>
          <a:xfrm>
            <a:off x="6623435" y="3962730"/>
            <a:ext cx="169649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쿼리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벡터와 </a:t>
            </a:r>
            <a:b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doc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벡터의</a:t>
            </a:r>
            <a:endParaRPr kumimoji="1" lang="en-US" altLang="ko-Kore-KR" sz="1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kumimoji="1" lang="ko-Kore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코사인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유사도 측정</a:t>
            </a: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EC34CD5F-C6DE-FAA1-8DEB-AD0578B30214}"/>
              </a:ext>
            </a:extLst>
          </p:cNvPr>
          <p:cNvSpPr/>
          <p:nvPr/>
        </p:nvSpPr>
        <p:spPr>
          <a:xfrm rot="17761943">
            <a:off x="9020067" y="4013379"/>
            <a:ext cx="737942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2F83A1-7D40-2B1B-F9A7-15D2DBA51ED4}"/>
              </a:ext>
            </a:extLst>
          </p:cNvPr>
          <p:cNvSpPr txBox="1"/>
          <p:nvPr/>
        </p:nvSpPr>
        <p:spPr>
          <a:xfrm>
            <a:off x="9146116" y="4041582"/>
            <a:ext cx="18619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유사한 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doc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텍스트를</a:t>
            </a:r>
            <a:br>
              <a:rPr kumimoji="1" lang="en-US" altLang="ko-Kore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ko-Kore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답변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생성에 사용</a:t>
            </a:r>
            <a:endParaRPr kumimoji="1" lang="en-US" altLang="ko-KR" sz="1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169A48-55DF-2C18-0D80-667091A92F8F}"/>
              </a:ext>
            </a:extLst>
          </p:cNvPr>
          <p:cNvSpPr txBox="1"/>
          <p:nvPr/>
        </p:nvSpPr>
        <p:spPr>
          <a:xfrm>
            <a:off x="9559810" y="3083710"/>
            <a:ext cx="169649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Question :</a:t>
            </a:r>
            <a:r>
              <a:rPr kumimoji="1"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br>
              <a:rPr kumimoji="1"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context :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79E282-BACD-61D1-39FB-607EABB499AB}"/>
              </a:ext>
            </a:extLst>
          </p:cNvPr>
          <p:cNvSpPr txBox="1"/>
          <p:nvPr/>
        </p:nvSpPr>
        <p:spPr>
          <a:xfrm>
            <a:off x="4459326" y="3122962"/>
            <a:ext cx="9367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사용자 질문</a:t>
            </a:r>
          </a:p>
        </p:txBody>
      </p:sp>
      <p:pic>
        <p:nvPicPr>
          <p:cNvPr id="27650" name="Picture 2" descr="Theta Icons - Free SVG &amp; PNG Theta Images - Noun Project">
            <a:extLst>
              <a:ext uri="{FF2B5EF4-FFF2-40B4-BE49-F238E27FC236}">
                <a16:creationId xmlns:a16="http://schemas.microsoft.com/office/drawing/2014/main" id="{ADEBBC92-BBED-3D77-1C1E-782E5F6C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857953" y="4755145"/>
            <a:ext cx="157197" cy="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0940D751-FC5F-1680-B915-3C796951F91D}"/>
              </a:ext>
            </a:extLst>
          </p:cNvPr>
          <p:cNvSpPr txBox="1">
            <a:spLocks/>
          </p:cNvSpPr>
          <p:nvPr/>
        </p:nvSpPr>
        <p:spPr>
          <a:xfrm>
            <a:off x="4553335" y="1778760"/>
            <a:ext cx="5801782" cy="84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사용자 질문</a:t>
            </a: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</a:t>
            </a:r>
            <a:r>
              <a:rPr kumimoji="1" lang="ko-KR" altLang="en-US" sz="18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임베딩하고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b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쿼리 벡터와 </a:t>
            </a:r>
            <a:r>
              <a:rPr kumimoji="1" lang="en-US" altLang="ko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doc</a:t>
            </a: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 벡터의 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코사인 유사도</a:t>
            </a: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를 측정</a:t>
            </a:r>
            <a:endParaRPr kumimoji="1" lang="en-US" altLang="ko-KR"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EF1E68F-8A9F-146C-482D-8FCE2C3DE363}"/>
              </a:ext>
            </a:extLst>
          </p:cNvPr>
          <p:cNvSpPr txBox="1">
            <a:spLocks/>
          </p:cNvSpPr>
          <p:nvPr/>
        </p:nvSpPr>
        <p:spPr>
          <a:xfrm>
            <a:off x="1038246" y="5855085"/>
            <a:ext cx="2803448" cy="4862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답변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`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소스 보기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`</a:t>
            </a:r>
          </a:p>
        </p:txBody>
      </p:sp>
      <p:pic>
        <p:nvPicPr>
          <p:cNvPr id="19" name="Picture 2" descr="Source-Code Icons - Free SVG &amp; PNG Source-Code Images - Noun Project">
            <a:extLst>
              <a:ext uri="{FF2B5EF4-FFF2-40B4-BE49-F238E27FC236}">
                <a16:creationId xmlns:a16="http://schemas.microsoft.com/office/drawing/2014/main" id="{FB532805-3340-FD2E-ED85-DF77F29E1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566" y="5851091"/>
            <a:ext cx="411018" cy="4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ource-Code Icons - Free SVG &amp; PNG Source-Code Images - Noun Project">
            <a:extLst>
              <a:ext uri="{FF2B5EF4-FFF2-40B4-BE49-F238E27FC236}">
                <a16:creationId xmlns:a16="http://schemas.microsoft.com/office/drawing/2014/main" id="{0FBEACB9-BD61-868F-D203-0D89A164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717" y="6321171"/>
            <a:ext cx="411018" cy="4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B538465-34EE-6BAA-47D1-E8F804ADB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299" y="2487250"/>
            <a:ext cx="3209806" cy="3019124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31A269D-33F9-C02E-D869-1594752FC057}"/>
              </a:ext>
            </a:extLst>
          </p:cNvPr>
          <p:cNvSpPr txBox="1">
            <a:spLocks/>
          </p:cNvSpPr>
          <p:nvPr/>
        </p:nvSpPr>
        <p:spPr>
          <a:xfrm>
            <a:off x="6006702" y="6005726"/>
            <a:ext cx="5801782" cy="84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쿼리에 가까운 </a:t>
            </a:r>
            <a:r>
              <a:rPr kumimoji="1"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doc</a:t>
            </a:r>
            <a:r>
              <a:rPr kumimoji="1"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답변 생성에 사용하고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b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`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소스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보기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    ` </a:t>
            </a:r>
            <a:r>
              <a:rPr kumimoji="1"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에 첨부</a:t>
            </a:r>
            <a:endParaRPr kumimoji="1"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E4070D-DE4B-E049-2943-71D093F9A7A6}"/>
              </a:ext>
            </a:extLst>
          </p:cNvPr>
          <p:cNvSpPr txBox="1"/>
          <p:nvPr/>
        </p:nvSpPr>
        <p:spPr>
          <a:xfrm>
            <a:off x="10363741" y="3071285"/>
            <a:ext cx="828261" cy="2467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사용자 질문</a:t>
            </a:r>
          </a:p>
        </p:txBody>
      </p:sp>
    </p:spTree>
    <p:extLst>
      <p:ext uri="{BB962C8B-B14F-4D97-AF65-F5344CB8AC3E}">
        <p14:creationId xmlns:p14="http://schemas.microsoft.com/office/powerpoint/2010/main" val="362530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4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4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D169528-EA1E-FEF1-C461-1C7A1A33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026"/>
            <a:ext cx="10515600" cy="800662"/>
          </a:xfrm>
        </p:spPr>
        <p:txBody>
          <a:bodyPr/>
          <a:lstStyle/>
          <a:p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결합 서비스 제작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논리적인 답변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DCA9EE9-09DE-C270-06E7-42DEFC71078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7B431879-03D9-DE0A-DB09-9C320774D501}"/>
              </a:ext>
            </a:extLst>
          </p:cNvPr>
          <p:cNvSpPr txBox="1">
            <a:spLocks/>
          </p:cNvSpPr>
          <p:nvPr/>
        </p:nvSpPr>
        <p:spPr>
          <a:xfrm>
            <a:off x="838200" y="1808692"/>
            <a:ext cx="10515600" cy="55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논리적인 답변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-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Chain of Thought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9FD13-2873-1855-D4B7-DF71A330CC9A}"/>
              </a:ext>
            </a:extLst>
          </p:cNvPr>
          <p:cNvSpPr txBox="1"/>
          <p:nvPr/>
        </p:nvSpPr>
        <p:spPr>
          <a:xfrm>
            <a:off x="703200" y="5104288"/>
            <a:ext cx="2179731" cy="584775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사용자 요청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0D30C96-7F09-F7B9-D403-EA052436F505}"/>
              </a:ext>
            </a:extLst>
          </p:cNvPr>
          <p:cNvSpPr/>
          <p:nvPr/>
        </p:nvSpPr>
        <p:spPr>
          <a:xfrm>
            <a:off x="3159155" y="3937596"/>
            <a:ext cx="6203676" cy="2500894"/>
          </a:xfrm>
          <a:prstGeom prst="roundRect">
            <a:avLst/>
          </a:prstGeom>
          <a:noFill/>
          <a:ln w="34925">
            <a:solidFill>
              <a:srgbClr val="D460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HANNA Pro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9BD24-962A-50E5-C0A1-099BABAF994E}"/>
              </a:ext>
            </a:extLst>
          </p:cNvPr>
          <p:cNvSpPr txBox="1"/>
          <p:nvPr/>
        </p:nvSpPr>
        <p:spPr>
          <a:xfrm>
            <a:off x="7348961" y="5070073"/>
            <a:ext cx="1490237" cy="584775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Tools</a:t>
            </a:r>
            <a:endParaRPr kumimoji="1" lang="ko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A00FDA-0FEB-9DEC-4ABF-5F758B7CFC13}"/>
              </a:ext>
            </a:extLst>
          </p:cNvPr>
          <p:cNvSpPr txBox="1"/>
          <p:nvPr/>
        </p:nvSpPr>
        <p:spPr>
          <a:xfrm>
            <a:off x="3975939" y="4721648"/>
            <a:ext cx="1440000" cy="584775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</a:t>
            </a:r>
            <a:endParaRPr kumimoji="1" lang="ko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3DE14-7E88-C776-36F9-66141B3B993D}"/>
              </a:ext>
            </a:extLst>
          </p:cNvPr>
          <p:cNvSpPr txBox="1"/>
          <p:nvPr/>
        </p:nvSpPr>
        <p:spPr>
          <a:xfrm>
            <a:off x="10050645" y="5008517"/>
            <a:ext cx="1202096" cy="646331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Python</a:t>
            </a:r>
          </a:p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Sandbox</a:t>
            </a:r>
            <a:endParaRPr kumimoji="1" lang="ko-KR" altLang="en-US" dirty="0">
              <a:latin typeface="BM HANNA Pro OTF" panose="020B060000010101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29A37E82-902E-7CE0-7700-9062EE5C9674}"/>
              </a:ext>
            </a:extLst>
          </p:cNvPr>
          <p:cNvCxnSpPr>
            <a:cxnSpLocks/>
          </p:cNvCxnSpPr>
          <p:nvPr/>
        </p:nvCxnSpPr>
        <p:spPr>
          <a:xfrm flipV="1">
            <a:off x="2932509" y="5014035"/>
            <a:ext cx="1043430" cy="382640"/>
          </a:xfrm>
          <a:prstGeom prst="curvedConnector3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1BE4F4DF-4A2E-60D2-5EA0-EA8D8020E69B}"/>
              </a:ext>
            </a:extLst>
          </p:cNvPr>
          <p:cNvCxnSpPr>
            <a:cxnSpLocks/>
            <a:stCxn id="13" idx="0"/>
            <a:endCxn id="11" idx="1"/>
          </p:cNvCxnSpPr>
          <p:nvPr/>
        </p:nvCxnSpPr>
        <p:spPr>
          <a:xfrm rot="16200000" flipH="1">
            <a:off x="5702043" y="3715543"/>
            <a:ext cx="640813" cy="2653022"/>
          </a:xfrm>
          <a:prstGeom prst="curvedConnector4">
            <a:avLst>
              <a:gd name="adj1" fmla="val -35673"/>
              <a:gd name="adj2" fmla="val 63569"/>
            </a:avLst>
          </a:prstGeom>
          <a:ln w="25400">
            <a:solidFill>
              <a:schemeClr val="tx1"/>
            </a:solidFill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5E1EB951-1831-2FF0-D3C5-693A66F672D5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5400000" flipH="1" flipV="1">
            <a:off x="9342108" y="3760489"/>
            <a:ext cx="61556" cy="2557613"/>
          </a:xfrm>
          <a:prstGeom prst="curvedConnector3">
            <a:avLst>
              <a:gd name="adj1" fmla="val 471369"/>
            </a:avLst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47110031-E649-6CDB-310A-847376A1680B}"/>
              </a:ext>
            </a:extLst>
          </p:cNvPr>
          <p:cNvCxnSpPr>
            <a:cxnSpLocks/>
            <a:stCxn id="14" idx="2"/>
            <a:endCxn id="11" idx="2"/>
          </p:cNvCxnSpPr>
          <p:nvPr/>
        </p:nvCxnSpPr>
        <p:spPr>
          <a:xfrm rot="5400000">
            <a:off x="9372887" y="4376042"/>
            <a:ext cx="12700" cy="2557613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B2E98054-8CF2-2DC3-4681-9B73476E712A}"/>
              </a:ext>
            </a:extLst>
          </p:cNvPr>
          <p:cNvCxnSpPr>
            <a:stCxn id="13" idx="3"/>
            <a:endCxn id="13" idx="2"/>
          </p:cNvCxnSpPr>
          <p:nvPr/>
        </p:nvCxnSpPr>
        <p:spPr>
          <a:xfrm flipH="1">
            <a:off x="4695939" y="5014036"/>
            <a:ext cx="720000" cy="292387"/>
          </a:xfrm>
          <a:prstGeom prst="curvedConnector4">
            <a:avLst>
              <a:gd name="adj1" fmla="val -100135"/>
              <a:gd name="adj2" fmla="val 309159"/>
            </a:avLst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9FCAEAF-B7FC-909C-3E6C-1476CCEEBBC2}"/>
              </a:ext>
            </a:extLst>
          </p:cNvPr>
          <p:cNvSpPr txBox="1"/>
          <p:nvPr/>
        </p:nvSpPr>
        <p:spPr>
          <a:xfrm>
            <a:off x="5803468" y="5703845"/>
            <a:ext cx="1105332" cy="338554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Thought</a:t>
            </a:r>
            <a:endParaRPr kumimoji="1" lang="ko-KR" altLang="en-US" sz="1600" dirty="0">
              <a:solidFill>
                <a:srgbClr val="D4603F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1CE1F-4FC7-5EEE-EBC9-F893DA58E370}"/>
              </a:ext>
            </a:extLst>
          </p:cNvPr>
          <p:cNvSpPr txBox="1"/>
          <p:nvPr/>
        </p:nvSpPr>
        <p:spPr>
          <a:xfrm>
            <a:off x="8985697" y="4408613"/>
            <a:ext cx="1170724" cy="338554"/>
          </a:xfrm>
          <a:prstGeom prst="rect">
            <a:avLst/>
          </a:prstGeom>
          <a:solidFill>
            <a:srgbClr val="F2E5D0"/>
          </a:solidFill>
          <a:ln>
            <a:solidFill>
              <a:srgbClr val="F2E5D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전달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47180F-A9AA-3DC3-5371-3E95ADD7B012}"/>
              </a:ext>
            </a:extLst>
          </p:cNvPr>
          <p:cNvSpPr txBox="1"/>
          <p:nvPr/>
        </p:nvSpPr>
        <p:spPr>
          <a:xfrm>
            <a:off x="8839198" y="5994128"/>
            <a:ext cx="1440001" cy="338554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코드 실행 결과</a:t>
            </a:r>
          </a:p>
        </p:txBody>
      </p:sp>
      <p:pic>
        <p:nvPicPr>
          <p:cNvPr id="26" name="Picture 4" descr="Csv - 무료 파일 및 폴더개 아이콘">
            <a:extLst>
              <a:ext uri="{FF2B5EF4-FFF2-40B4-BE49-F238E27FC236}">
                <a16:creationId xmlns:a16="http://schemas.microsoft.com/office/drawing/2014/main" id="{40F4ABFD-CE37-CD1C-0D70-5EA1858C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326" y="4121621"/>
            <a:ext cx="636733" cy="6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E63DA0C-AD13-B1CD-BD4E-46F4F5237C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43682" t="24239" r="38098" b="21904"/>
          <a:stretch/>
        </p:blipFill>
        <p:spPr>
          <a:xfrm>
            <a:off x="9579360" y="714392"/>
            <a:ext cx="1558348" cy="2021988"/>
          </a:xfrm>
          <a:prstGeom prst="rect">
            <a:avLst/>
          </a:prstGeom>
        </p:spPr>
      </p:pic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577DB190-4EED-566F-0504-83A415486EBA}"/>
              </a:ext>
            </a:extLst>
          </p:cNvPr>
          <p:cNvSpPr txBox="1">
            <a:spLocks/>
          </p:cNvSpPr>
          <p:nvPr/>
        </p:nvSpPr>
        <p:spPr>
          <a:xfrm>
            <a:off x="838200" y="2521802"/>
            <a:ext cx="10515600" cy="1621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LLM</a:t>
            </a:r>
            <a:r>
              <a:rPr kumimoji="1" lang="ko-KR" altLang="en-US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의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생각 흐름을 담는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Scratchpad</a:t>
            </a:r>
            <a:r>
              <a:rPr kumimoji="1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를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제공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,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연쇄적인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Thought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로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Final Answer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까지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도달할 수 있게 프롬프트 구성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C9E204-2C7A-7B0F-4ED4-9036613B4995}"/>
              </a:ext>
            </a:extLst>
          </p:cNvPr>
          <p:cNvSpPr txBox="1"/>
          <p:nvPr/>
        </p:nvSpPr>
        <p:spPr>
          <a:xfrm>
            <a:off x="4225356" y="5998030"/>
            <a:ext cx="1440000" cy="369332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Scratchpad</a:t>
            </a:r>
            <a:endParaRPr lang="ko-Kore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92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8FE7F0-DD28-4BDD-EF2C-453A59460109}"/>
              </a:ext>
            </a:extLst>
          </p:cNvPr>
          <p:cNvSpPr/>
          <p:nvPr/>
        </p:nvSpPr>
        <p:spPr>
          <a:xfrm>
            <a:off x="1" y="393700"/>
            <a:ext cx="12192000" cy="6858000"/>
          </a:xfrm>
          <a:prstGeom prst="rect">
            <a:avLst/>
          </a:prstGeom>
          <a:solidFill>
            <a:srgbClr val="F2E5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HANNA Pro 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EE5634-4E75-4E92-BEDB-10E18930F457}"/>
              </a:ext>
            </a:extLst>
          </p:cNvPr>
          <p:cNvSpPr/>
          <p:nvPr/>
        </p:nvSpPr>
        <p:spPr>
          <a:xfrm>
            <a:off x="487051" y="1525112"/>
            <a:ext cx="11288401" cy="4912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HANNA Pro OTF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28AD61-3AB8-B603-5FE2-76949F16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39" y="2815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500" dirty="0" err="1">
                <a:latin typeface="BM JUA OTF" panose="02020603020101020101" pitchFamily="18" charset="-127"/>
                <a:ea typeface="BM JUA OTF" panose="02020603020101020101" pitchFamily="18" charset="-127"/>
                <a:cs typeface="Calibri Light"/>
              </a:rPr>
              <a:t>구성원</a:t>
            </a:r>
            <a:r>
              <a:rPr lang="en-US" altLang="en-US" sz="4500" dirty="0">
                <a:latin typeface="BM JUA OTF" panose="02020603020101020101" pitchFamily="18" charset="-127"/>
                <a:ea typeface="BM JUA OTF" panose="02020603020101020101" pitchFamily="18" charset="-127"/>
                <a:cs typeface="Calibri Light"/>
              </a:rPr>
              <a:t> </a:t>
            </a:r>
            <a:r>
              <a:rPr lang="en-US" altLang="en-US" sz="4500" dirty="0" err="1">
                <a:latin typeface="BM JUA OTF" panose="02020603020101020101" pitchFamily="18" charset="-127"/>
                <a:ea typeface="BM JUA OTF" panose="02020603020101020101" pitchFamily="18" charset="-127"/>
                <a:cs typeface="Calibri Light"/>
              </a:rPr>
              <a:t>및</a:t>
            </a:r>
            <a:r>
              <a:rPr lang="en-US" altLang="en-US" sz="4500" dirty="0">
                <a:latin typeface="BM JUA OTF" panose="02020603020101020101" pitchFamily="18" charset="-127"/>
                <a:ea typeface="BM JUA OTF" panose="02020603020101020101" pitchFamily="18" charset="-127"/>
                <a:cs typeface="Calibri Light"/>
              </a:rPr>
              <a:t> </a:t>
            </a:r>
            <a:r>
              <a:rPr lang="en-US" altLang="en-US" sz="4500" dirty="0" err="1">
                <a:latin typeface="BM JUA OTF" panose="02020603020101020101" pitchFamily="18" charset="-127"/>
                <a:ea typeface="BM JUA OTF" panose="02020603020101020101" pitchFamily="18" charset="-127"/>
                <a:cs typeface="Calibri Light"/>
              </a:rPr>
              <a:t>역할</a:t>
            </a:r>
            <a:r>
              <a:rPr lang="en-US" altLang="en-US" sz="4500" dirty="0">
                <a:latin typeface="BM JUA OTF" panose="02020603020101020101" pitchFamily="18" charset="-127"/>
                <a:ea typeface="BM JUA OTF" panose="02020603020101020101" pitchFamily="18" charset="-127"/>
                <a:cs typeface="Calibri Light"/>
              </a:rPr>
              <a:t>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F1DF39-C6ED-04E2-0BE0-EECFA3B285F9}"/>
              </a:ext>
            </a:extLst>
          </p:cNvPr>
          <p:cNvSpPr/>
          <p:nvPr/>
        </p:nvSpPr>
        <p:spPr>
          <a:xfrm>
            <a:off x="0" y="1114425"/>
            <a:ext cx="3962781" cy="115207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HANNA Pro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7406E9-DF44-0B55-6A13-7FB45BC7211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1852" b="977"/>
          <a:stretch/>
        </p:blipFill>
        <p:spPr>
          <a:xfrm>
            <a:off x="748390" y="1787091"/>
            <a:ext cx="1800000" cy="1800000"/>
          </a:xfrm>
          <a:prstGeom prst="rect">
            <a:avLst/>
          </a:prstGeom>
          <a:ln w="31750">
            <a:solidFill>
              <a:srgbClr val="D4603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AB3106-1477-B8CB-A21A-1BFEFFC05F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97" y="1798564"/>
            <a:ext cx="1800000" cy="1800000"/>
          </a:xfrm>
          <a:prstGeom prst="rect">
            <a:avLst/>
          </a:prstGeom>
          <a:ln w="31750">
            <a:solidFill>
              <a:srgbClr val="D4603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ACECBD-8626-320C-BA5E-EA64D4983CA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95404" y="1798564"/>
            <a:ext cx="1800000" cy="1800000"/>
          </a:xfrm>
          <a:prstGeom prst="rect">
            <a:avLst/>
          </a:prstGeom>
          <a:ln w="31750">
            <a:solidFill>
              <a:srgbClr val="D4603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C46205-226C-6BF4-5B44-81FB95CE770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20103" y="1791731"/>
            <a:ext cx="1800000" cy="1800000"/>
          </a:xfrm>
          <a:prstGeom prst="rect">
            <a:avLst/>
          </a:prstGeom>
          <a:ln w="31750">
            <a:solidFill>
              <a:srgbClr val="D4603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61DEF-F4D9-C25C-2447-D6FA145B4D6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97777" y="1798564"/>
            <a:ext cx="1800000" cy="1800000"/>
          </a:xfrm>
          <a:prstGeom prst="rect">
            <a:avLst/>
          </a:prstGeom>
          <a:ln w="31750">
            <a:solidFill>
              <a:srgbClr val="D4603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9A07AF-CE01-D79D-B2BD-FC8353AC51C2}"/>
              </a:ext>
            </a:extLst>
          </p:cNvPr>
          <p:cNvSpPr txBox="1"/>
          <p:nvPr/>
        </p:nvSpPr>
        <p:spPr>
          <a:xfrm>
            <a:off x="707448" y="4349135"/>
            <a:ext cx="2371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클라이언트 개발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대시보드 기획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대시보드 인터페이스</a:t>
            </a:r>
            <a:r>
              <a:rPr kumimoji="1" lang="en-US" altLang="ko-KR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 </a:t>
            </a:r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제작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형태소 분석 기획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9BB70-7428-F8E6-7431-789B7C7B60FD}"/>
              </a:ext>
            </a:extLst>
          </p:cNvPr>
          <p:cNvSpPr txBox="1"/>
          <p:nvPr/>
        </p:nvSpPr>
        <p:spPr>
          <a:xfrm>
            <a:off x="2815305" y="4349294"/>
            <a:ext cx="21532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웹 개발 환경 구축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ko-Kore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개발</a:t>
            </a:r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 </a:t>
            </a:r>
            <a:r>
              <a:rPr kumimoji="1" lang="en-US" altLang="ko-Kore-KR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CI/CD</a:t>
            </a:r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 관리</a:t>
            </a:r>
            <a:endParaRPr kumimoji="1" lang="en-US" altLang="ko-Kore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ko-Kore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모델</a:t>
            </a:r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 서버 구축 및 최적화</a:t>
            </a:r>
            <a:r>
              <a:rPr kumimoji="1" lang="en-US" altLang="ko-KR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72848-FB1B-8460-6233-0610893C36D9}"/>
              </a:ext>
            </a:extLst>
          </p:cNvPr>
          <p:cNvSpPr txBox="1"/>
          <p:nvPr/>
        </p:nvSpPr>
        <p:spPr>
          <a:xfrm>
            <a:off x="5061756" y="4364116"/>
            <a:ext cx="21532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팀 리딩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웹 서버 개발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en-US" altLang="ko-KR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LLM</a:t>
            </a:r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 결합 로직 개발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모델 서버 관리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E1609-23A8-43AA-6F4D-1DC173206240}"/>
              </a:ext>
            </a:extLst>
          </p:cNvPr>
          <p:cNvSpPr txBox="1"/>
          <p:nvPr/>
        </p:nvSpPr>
        <p:spPr>
          <a:xfrm>
            <a:off x="9548739" y="4337441"/>
            <a:ext cx="1849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오픈소스</a:t>
            </a:r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 </a:t>
            </a:r>
            <a:r>
              <a:rPr kumimoji="1" lang="ko-Kore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모델</a:t>
            </a:r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 평가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en-US" altLang="ko-KR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LLM </a:t>
            </a:r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로직 개발 지원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모델 서버 관리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9DFC0C-7731-C658-D9B5-C70E1BC5E6D4}"/>
              </a:ext>
            </a:extLst>
          </p:cNvPr>
          <p:cNvSpPr txBox="1"/>
          <p:nvPr/>
        </p:nvSpPr>
        <p:spPr>
          <a:xfrm>
            <a:off x="7312825" y="4353928"/>
            <a:ext cx="2195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클라이언트 개발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ko-Kore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클라이언트</a:t>
            </a:r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 프로젝트 관리</a:t>
            </a:r>
            <a:endParaRPr kumimoji="1" lang="en-US" altLang="ko-Kore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  <a:p>
            <a:r>
              <a:rPr kumimoji="1" lang="ko-Kore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채팅</a:t>
            </a:r>
            <a:r>
              <a:rPr kumimoji="1" lang="ko-KR" altLang="en-US" sz="14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_Pro Medium" pitchFamily="2" charset="-127"/>
              </a:rPr>
              <a:t> 인터페이스 제작</a:t>
            </a:r>
            <a:endParaRPr kumimoji="1" lang="en-US" altLang="ko-KR" sz="14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KoPubWorldDotum_Pro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35C68-446A-491E-1B82-3F8166872369}"/>
              </a:ext>
            </a:extLst>
          </p:cNvPr>
          <p:cNvSpPr txBox="1"/>
          <p:nvPr/>
        </p:nvSpPr>
        <p:spPr>
          <a:xfrm>
            <a:off x="1241946" y="367869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강민우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290619-A226-1179-0D06-B8240E8EA1F5}"/>
              </a:ext>
            </a:extLst>
          </p:cNvPr>
          <p:cNvSpPr txBox="1"/>
          <p:nvPr/>
        </p:nvSpPr>
        <p:spPr>
          <a:xfrm>
            <a:off x="3480603" y="368735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백범성</a:t>
            </a:r>
            <a:endParaRPr kumimoji="1"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5FB5A2-6392-E94F-4ACF-051AB5F4167B}"/>
              </a:ext>
            </a:extLst>
          </p:cNvPr>
          <p:cNvSpPr txBox="1"/>
          <p:nvPr/>
        </p:nvSpPr>
        <p:spPr>
          <a:xfrm>
            <a:off x="7988047" y="3688257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최보근</a:t>
            </a:r>
            <a:endParaRPr kumimoji="1"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84FA1-521C-274B-B3E4-6260336655F6}"/>
              </a:ext>
            </a:extLst>
          </p:cNvPr>
          <p:cNvSpPr txBox="1"/>
          <p:nvPr/>
        </p:nvSpPr>
        <p:spPr>
          <a:xfrm>
            <a:off x="10169245" y="3702545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최승혁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3B4F4D-8FDA-2E24-6DF0-84A615345E63}"/>
              </a:ext>
            </a:extLst>
          </p:cNvPr>
          <p:cNvSpPr txBox="1"/>
          <p:nvPr/>
        </p:nvSpPr>
        <p:spPr>
          <a:xfrm>
            <a:off x="5475440" y="3702545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서강문</a:t>
            </a:r>
            <a:endParaRPr kumimoji="1"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81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63892C-04BF-5F07-DECA-7364D3A7B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4" y="1074597"/>
            <a:ext cx="2308302" cy="203728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D169528-EA1E-FEF1-C461-1C7A1A33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026"/>
            <a:ext cx="10515600" cy="800662"/>
          </a:xfrm>
        </p:spPr>
        <p:txBody>
          <a:bodyPr/>
          <a:lstStyle/>
          <a:p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결합 서비스 제작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2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논리적인 답변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DCA9EE9-09DE-C270-06E7-42DEFC71078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7F49A29-426D-2104-8EB4-0A84925DAB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43682" t="24239" r="38098" b="21904"/>
          <a:stretch/>
        </p:blipFill>
        <p:spPr>
          <a:xfrm>
            <a:off x="9579360" y="714392"/>
            <a:ext cx="1558348" cy="202198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3EB5880-DB1B-56AA-388C-1875B2A922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72" t="55048" r="13304" b="4260"/>
          <a:stretch/>
        </p:blipFill>
        <p:spPr>
          <a:xfrm>
            <a:off x="6047344" y="2891763"/>
            <a:ext cx="4292222" cy="17878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3047DC6-6106-4062-135E-69F5F49B14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472" t="32527" r="13304" b="4261"/>
          <a:stretch/>
        </p:blipFill>
        <p:spPr>
          <a:xfrm>
            <a:off x="6047344" y="1902300"/>
            <a:ext cx="4292222" cy="27773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79D1039-94D3-7CF5-472C-8F1EC92CE5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472" t="40448" r="13304" b="4260"/>
          <a:stretch/>
        </p:blipFill>
        <p:spPr>
          <a:xfrm>
            <a:off x="6047344" y="2250317"/>
            <a:ext cx="4292222" cy="242930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5B8A5B9-3665-A7C7-2F77-463C7F4C56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472" t="57687" r="13304" b="4261"/>
          <a:stretch/>
        </p:blipFill>
        <p:spPr>
          <a:xfrm>
            <a:off x="6047344" y="3007768"/>
            <a:ext cx="4292222" cy="167185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589F665-4851-F8CA-630C-713AB6E3F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344" y="4795626"/>
            <a:ext cx="4050419" cy="98912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27CCF80-CA81-1ECB-8112-405F221479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7344" y="4795626"/>
            <a:ext cx="4050415" cy="164461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1AE3C52-E3B1-E0B5-46EF-237A3E5F19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7344" y="4795626"/>
            <a:ext cx="4050416" cy="109606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D29F808-070E-9596-FF91-363EB83C94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7344" y="4795626"/>
            <a:ext cx="4050414" cy="71246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E6E98EC-5C41-F2B0-33CB-A6BD96356A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7593" y="4809196"/>
            <a:ext cx="4050416" cy="153349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D856ADF-190E-CADD-EDE0-8E9AE4EC28C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1432" t="24729" r="13415" b="4383"/>
          <a:stretch/>
        </p:blipFill>
        <p:spPr>
          <a:xfrm>
            <a:off x="6047344" y="1561106"/>
            <a:ext cx="4292222" cy="311851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A74630-678E-8B15-4C85-412BB760C10D}"/>
              </a:ext>
            </a:extLst>
          </p:cNvPr>
          <p:cNvSpPr txBox="1"/>
          <p:nvPr/>
        </p:nvSpPr>
        <p:spPr>
          <a:xfrm>
            <a:off x="5947977" y="4633281"/>
            <a:ext cx="1774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Python code</a:t>
            </a:r>
            <a:endParaRPr kumimoji="1" lang="ko-Kore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A4D756-CBFA-21E9-B546-72A6EAB7CA95}"/>
              </a:ext>
            </a:extLst>
          </p:cNvPr>
          <p:cNvSpPr txBox="1"/>
          <p:nvPr/>
        </p:nvSpPr>
        <p:spPr>
          <a:xfrm>
            <a:off x="8293999" y="4653250"/>
            <a:ext cx="19965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Observations</a:t>
            </a:r>
            <a:endParaRPr kumimoji="1" lang="ko-Kore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49D014-AE42-4F63-D6FA-82B148F15539}"/>
              </a:ext>
            </a:extLst>
          </p:cNvPr>
          <p:cNvSpPr txBox="1"/>
          <p:nvPr/>
        </p:nvSpPr>
        <p:spPr>
          <a:xfrm>
            <a:off x="6007592" y="6122077"/>
            <a:ext cx="35910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Final Answer</a:t>
            </a:r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로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생성한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Chart JSON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02B0D0-CD51-5B32-9005-E7557F01DB40}"/>
              </a:ext>
            </a:extLst>
          </p:cNvPr>
          <p:cNvSpPr txBox="1"/>
          <p:nvPr/>
        </p:nvSpPr>
        <p:spPr>
          <a:xfrm>
            <a:off x="4434340" y="1976789"/>
            <a:ext cx="144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Scratchpad</a:t>
            </a:r>
            <a:endParaRPr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E7CBCD-AC29-5E15-68BA-E0BFB9A8D97D}"/>
              </a:ext>
            </a:extLst>
          </p:cNvPr>
          <p:cNvSpPr txBox="1"/>
          <p:nvPr/>
        </p:nvSpPr>
        <p:spPr>
          <a:xfrm>
            <a:off x="5154340" y="3296809"/>
            <a:ext cx="77938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rgbClr val="C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Final </a:t>
            </a:r>
          </a:p>
          <a:p>
            <a:pPr algn="ctr"/>
            <a:r>
              <a:rPr kumimoji="1" lang="en-US" altLang="ko-Kore-KR" sz="1400" dirty="0">
                <a:solidFill>
                  <a:srgbClr val="C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Answer</a:t>
            </a:r>
            <a:endParaRPr kumimoji="1" lang="ko-Kore-KR" altLang="en-US" sz="1400" dirty="0">
              <a:solidFill>
                <a:srgbClr val="C0000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2" name="왼쪽 중괄호[L] 61">
            <a:extLst>
              <a:ext uri="{FF2B5EF4-FFF2-40B4-BE49-F238E27FC236}">
                <a16:creationId xmlns:a16="http://schemas.microsoft.com/office/drawing/2014/main" id="{906215E7-FEC3-468F-DD2E-28DE8237C5A7}"/>
              </a:ext>
            </a:extLst>
          </p:cNvPr>
          <p:cNvSpPr/>
          <p:nvPr/>
        </p:nvSpPr>
        <p:spPr>
          <a:xfrm>
            <a:off x="5838386" y="2424683"/>
            <a:ext cx="177428" cy="2264003"/>
          </a:xfrm>
          <a:prstGeom prst="leftBrace">
            <a:avLst>
              <a:gd name="adj1" fmla="val 73217"/>
              <a:gd name="adj2" fmla="val 48979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21617E2-1EE0-EC4B-A86E-CFD0C4E06379}"/>
              </a:ext>
            </a:extLst>
          </p:cNvPr>
          <p:cNvSpPr/>
          <p:nvPr/>
        </p:nvSpPr>
        <p:spPr>
          <a:xfrm>
            <a:off x="4888875" y="2386217"/>
            <a:ext cx="477432" cy="101980"/>
          </a:xfrm>
          <a:prstGeom prst="rect">
            <a:avLst/>
          </a:prstGeom>
          <a:solidFill>
            <a:srgbClr val="D4603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1DEAC18-277F-F317-E16F-F8E8A4B1FE69}"/>
              </a:ext>
            </a:extLst>
          </p:cNvPr>
          <p:cNvSpPr/>
          <p:nvPr/>
        </p:nvSpPr>
        <p:spPr>
          <a:xfrm>
            <a:off x="4888875" y="2538617"/>
            <a:ext cx="477432" cy="101980"/>
          </a:xfrm>
          <a:prstGeom prst="rect">
            <a:avLst/>
          </a:prstGeom>
          <a:solidFill>
            <a:srgbClr val="F2E5D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C18DEF-47A3-75BF-E2B7-2978E3E3F857}"/>
              </a:ext>
            </a:extLst>
          </p:cNvPr>
          <p:cNvSpPr/>
          <p:nvPr/>
        </p:nvSpPr>
        <p:spPr>
          <a:xfrm>
            <a:off x="4888875" y="2691017"/>
            <a:ext cx="477432" cy="101980"/>
          </a:xfrm>
          <a:prstGeom prst="rect">
            <a:avLst/>
          </a:prstGeom>
          <a:solidFill>
            <a:srgbClr val="F2E5D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BEDF000-6497-4B1B-5394-DF14C492316A}"/>
              </a:ext>
            </a:extLst>
          </p:cNvPr>
          <p:cNvSpPr/>
          <p:nvPr/>
        </p:nvSpPr>
        <p:spPr>
          <a:xfrm>
            <a:off x="4888875" y="2843417"/>
            <a:ext cx="477432" cy="101980"/>
          </a:xfrm>
          <a:prstGeom prst="rect">
            <a:avLst/>
          </a:prstGeom>
          <a:solidFill>
            <a:srgbClr val="F2E5D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334FBDF-7DDD-4B56-8D16-EF4ED11DB41B}"/>
              </a:ext>
            </a:extLst>
          </p:cNvPr>
          <p:cNvSpPr/>
          <p:nvPr/>
        </p:nvSpPr>
        <p:spPr>
          <a:xfrm>
            <a:off x="4888875" y="2995817"/>
            <a:ext cx="477432" cy="101980"/>
          </a:xfrm>
          <a:prstGeom prst="rect">
            <a:avLst/>
          </a:prstGeom>
          <a:solidFill>
            <a:srgbClr val="F2E5D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CB4366-3FC7-0DB5-A5E1-C0818154A805}"/>
              </a:ext>
            </a:extLst>
          </p:cNvPr>
          <p:cNvSpPr/>
          <p:nvPr/>
        </p:nvSpPr>
        <p:spPr>
          <a:xfrm>
            <a:off x="4888875" y="2542733"/>
            <a:ext cx="477432" cy="101980"/>
          </a:xfrm>
          <a:prstGeom prst="rect">
            <a:avLst/>
          </a:prstGeom>
          <a:solidFill>
            <a:srgbClr val="D4603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4F03E2C-3093-CAC8-B7F5-9F5FF2D2A679}"/>
              </a:ext>
            </a:extLst>
          </p:cNvPr>
          <p:cNvSpPr/>
          <p:nvPr/>
        </p:nvSpPr>
        <p:spPr>
          <a:xfrm>
            <a:off x="4888875" y="2695133"/>
            <a:ext cx="477432" cy="101980"/>
          </a:xfrm>
          <a:prstGeom prst="rect">
            <a:avLst/>
          </a:prstGeom>
          <a:solidFill>
            <a:srgbClr val="D4603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92F66D5-0564-9C16-4052-4DA2EC176EBE}"/>
              </a:ext>
            </a:extLst>
          </p:cNvPr>
          <p:cNvSpPr/>
          <p:nvPr/>
        </p:nvSpPr>
        <p:spPr>
          <a:xfrm>
            <a:off x="4888875" y="2847533"/>
            <a:ext cx="477432" cy="101980"/>
          </a:xfrm>
          <a:prstGeom prst="rect">
            <a:avLst/>
          </a:prstGeom>
          <a:solidFill>
            <a:srgbClr val="D4603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352EFA-6FC0-ECE7-F5C0-186E4CEA3632}"/>
              </a:ext>
            </a:extLst>
          </p:cNvPr>
          <p:cNvSpPr/>
          <p:nvPr/>
        </p:nvSpPr>
        <p:spPr>
          <a:xfrm>
            <a:off x="4888875" y="2999933"/>
            <a:ext cx="477432" cy="101980"/>
          </a:xfrm>
          <a:prstGeom prst="rect">
            <a:avLst/>
          </a:prstGeom>
          <a:solidFill>
            <a:srgbClr val="D4603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59C8653-593B-3C7A-B126-C33217B7844A}"/>
              </a:ext>
            </a:extLst>
          </p:cNvPr>
          <p:cNvSpPr txBox="1">
            <a:spLocks/>
          </p:cNvSpPr>
          <p:nvPr/>
        </p:nvSpPr>
        <p:spPr>
          <a:xfrm>
            <a:off x="728019" y="5597472"/>
            <a:ext cx="3370977" cy="8401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맞춤형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Python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코드로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차트를 생성 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4F3952-22A4-332A-0839-5E5707362053}"/>
              </a:ext>
            </a:extLst>
          </p:cNvPr>
          <p:cNvSpPr/>
          <p:nvPr/>
        </p:nvSpPr>
        <p:spPr>
          <a:xfrm rot="5400000">
            <a:off x="2092214" y="3937052"/>
            <a:ext cx="4324137" cy="85724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M HANNA Pro OTF" panose="020B0600000101010101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3FF1A6-1C08-BF4A-6D36-AF60980FDB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8169" y="1756478"/>
            <a:ext cx="2915146" cy="37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  <p:bldP spid="61" grpId="0"/>
      <p:bldP spid="62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B7F49A29-426D-2104-8EB4-0A84925D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43682" t="24239" r="38098" b="21904"/>
          <a:stretch/>
        </p:blipFill>
        <p:spPr>
          <a:xfrm>
            <a:off x="9579360" y="714392"/>
            <a:ext cx="1558348" cy="2021988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35F5CE-65F3-94FA-F4DD-3029975D4EDF}"/>
              </a:ext>
            </a:extLst>
          </p:cNvPr>
          <p:cNvGrpSpPr/>
          <p:nvPr/>
        </p:nvGrpSpPr>
        <p:grpSpPr>
          <a:xfrm>
            <a:off x="4214845" y="1814435"/>
            <a:ext cx="5780320" cy="3079754"/>
            <a:chOff x="4119845" y="5911864"/>
            <a:chExt cx="5780320" cy="30797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374548C-EC1C-9FE0-85CD-3E6B5A306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9845" y="5911864"/>
              <a:ext cx="5780320" cy="3079754"/>
            </a:xfrm>
            <a:prstGeom prst="rect">
              <a:avLst/>
            </a:prstGeom>
          </p:spPr>
        </p:pic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30BC55B-27F1-7B39-4719-95C6A7F075FE}"/>
                </a:ext>
              </a:extLst>
            </p:cNvPr>
            <p:cNvCxnSpPr/>
            <p:nvPr/>
          </p:nvCxnSpPr>
          <p:spPr>
            <a:xfrm flipH="1">
              <a:off x="5078202" y="6970816"/>
              <a:ext cx="1583855" cy="748145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6D462FF-311F-FFFD-9078-BD8571D34E2F}"/>
              </a:ext>
            </a:extLst>
          </p:cNvPr>
          <p:cNvGrpSpPr/>
          <p:nvPr/>
        </p:nvGrpSpPr>
        <p:grpSpPr>
          <a:xfrm>
            <a:off x="4440349" y="1826310"/>
            <a:ext cx="5886101" cy="3370966"/>
            <a:chOff x="4464099" y="6311099"/>
            <a:chExt cx="5886101" cy="337096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6EC7985-CC57-5C9C-C662-DD36B41C7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4099" y="6311099"/>
              <a:ext cx="5886101" cy="3370966"/>
            </a:xfrm>
            <a:prstGeom prst="rect">
              <a:avLst/>
            </a:prstGeom>
          </p:spPr>
        </p:pic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09B005E-3CDE-47BA-7126-34363C732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5153" y="7277286"/>
              <a:ext cx="2358248" cy="719296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15CD3C-BAA1-6337-311C-2271C74F4590}"/>
              </a:ext>
            </a:extLst>
          </p:cNvPr>
          <p:cNvGrpSpPr/>
          <p:nvPr/>
        </p:nvGrpSpPr>
        <p:grpSpPr>
          <a:xfrm>
            <a:off x="4681602" y="1838185"/>
            <a:ext cx="5886101" cy="3437483"/>
            <a:chOff x="4824104" y="5994237"/>
            <a:chExt cx="5886101" cy="343748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204948-51E1-806D-8CD0-A65470ED5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4104" y="5994237"/>
              <a:ext cx="5886101" cy="3437483"/>
            </a:xfrm>
            <a:prstGeom prst="rect">
              <a:avLst/>
            </a:prstGeom>
          </p:spPr>
        </p:pic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9A5C3299-DE9A-B00C-3B43-4D12E0663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7277286"/>
              <a:ext cx="387927" cy="655431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7186FBA-7A0E-DE40-3764-06D54F7599DC}"/>
              </a:ext>
            </a:extLst>
          </p:cNvPr>
          <p:cNvGrpSpPr/>
          <p:nvPr/>
        </p:nvGrpSpPr>
        <p:grpSpPr>
          <a:xfrm>
            <a:off x="4935702" y="1826310"/>
            <a:ext cx="6319783" cy="2853777"/>
            <a:chOff x="5066327" y="6598542"/>
            <a:chExt cx="6319783" cy="285377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0605CCD-4393-13A6-55D4-3E74C137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6327" y="6598542"/>
              <a:ext cx="6319783" cy="2853777"/>
            </a:xfrm>
            <a:prstGeom prst="rect">
              <a:avLst/>
            </a:prstGeom>
          </p:spPr>
        </p:pic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81CD7BC-C8B8-8FD3-99CA-A221276B4C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584" y="7429685"/>
              <a:ext cx="2476634" cy="1144299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725C1D5-9339-FF49-8555-EEBF70C5A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576" y="1885685"/>
            <a:ext cx="6417176" cy="44847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63892C-04BF-5F07-DECA-7364D3A7B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274" y="1074597"/>
            <a:ext cx="2308302" cy="203728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D169528-EA1E-FEF1-C461-1C7A1A33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026"/>
            <a:ext cx="10515600" cy="800662"/>
          </a:xfrm>
        </p:spPr>
        <p:txBody>
          <a:bodyPr/>
          <a:lstStyle/>
          <a:p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결합 서비스 제작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2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논리적인 답변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DCA9EE9-09DE-C270-06E7-42DEFC71078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137678-42F7-153E-3528-1866146E9237}"/>
              </a:ext>
            </a:extLst>
          </p:cNvPr>
          <p:cNvSpPr txBox="1"/>
          <p:nvPr/>
        </p:nvSpPr>
        <p:spPr>
          <a:xfrm>
            <a:off x="1421848" y="3052582"/>
            <a:ext cx="144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Scratchpad</a:t>
            </a:r>
            <a:endParaRPr lang="ko-Kore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F425E53-AA52-A9F8-3409-5E6510A5F2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4012" y="3904548"/>
            <a:ext cx="2160413" cy="293292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1D9C121-3312-D4AA-7AD0-8928C1CF77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027" y="1826310"/>
            <a:ext cx="2941269" cy="1275316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7B4B82-8326-81C2-D0B3-261B44C2F19D}"/>
              </a:ext>
            </a:extLst>
          </p:cNvPr>
          <p:cNvSpPr/>
          <p:nvPr/>
        </p:nvSpPr>
        <p:spPr>
          <a:xfrm>
            <a:off x="1893814" y="3415082"/>
            <a:ext cx="477432" cy="101980"/>
          </a:xfrm>
          <a:prstGeom prst="rect">
            <a:avLst/>
          </a:prstGeom>
          <a:solidFill>
            <a:srgbClr val="D4603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A8B524-C080-3041-8B00-98D87ABF2255}"/>
              </a:ext>
            </a:extLst>
          </p:cNvPr>
          <p:cNvSpPr/>
          <p:nvPr/>
        </p:nvSpPr>
        <p:spPr>
          <a:xfrm>
            <a:off x="1893814" y="3567482"/>
            <a:ext cx="477432" cy="101980"/>
          </a:xfrm>
          <a:prstGeom prst="rect">
            <a:avLst/>
          </a:prstGeom>
          <a:solidFill>
            <a:srgbClr val="F2E5D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79EC87-C556-CA18-2165-AEE58FDCD813}"/>
              </a:ext>
            </a:extLst>
          </p:cNvPr>
          <p:cNvSpPr/>
          <p:nvPr/>
        </p:nvSpPr>
        <p:spPr>
          <a:xfrm>
            <a:off x="1893814" y="3719882"/>
            <a:ext cx="477432" cy="101980"/>
          </a:xfrm>
          <a:prstGeom prst="rect">
            <a:avLst/>
          </a:prstGeom>
          <a:solidFill>
            <a:srgbClr val="F2E5D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1B06D3-E8F0-B31A-0547-CA1B058E01A3}"/>
              </a:ext>
            </a:extLst>
          </p:cNvPr>
          <p:cNvSpPr/>
          <p:nvPr/>
        </p:nvSpPr>
        <p:spPr>
          <a:xfrm>
            <a:off x="1893814" y="3872282"/>
            <a:ext cx="477432" cy="101980"/>
          </a:xfrm>
          <a:prstGeom prst="rect">
            <a:avLst/>
          </a:prstGeom>
          <a:solidFill>
            <a:srgbClr val="F2E5D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B46645E-BA44-DE04-28FC-0FCF95F7B8AA}"/>
              </a:ext>
            </a:extLst>
          </p:cNvPr>
          <p:cNvSpPr/>
          <p:nvPr/>
        </p:nvSpPr>
        <p:spPr>
          <a:xfrm>
            <a:off x="1893814" y="4024682"/>
            <a:ext cx="477432" cy="101980"/>
          </a:xfrm>
          <a:prstGeom prst="rect">
            <a:avLst/>
          </a:prstGeom>
          <a:solidFill>
            <a:srgbClr val="F2E5D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AE76EE8-B563-2B33-2B5F-43D98E80CD24}"/>
              </a:ext>
            </a:extLst>
          </p:cNvPr>
          <p:cNvSpPr/>
          <p:nvPr/>
        </p:nvSpPr>
        <p:spPr>
          <a:xfrm>
            <a:off x="1893814" y="3571598"/>
            <a:ext cx="477432" cy="101980"/>
          </a:xfrm>
          <a:prstGeom prst="rect">
            <a:avLst/>
          </a:prstGeom>
          <a:solidFill>
            <a:srgbClr val="D4603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A7D9E98-2812-BF09-6AC5-802EDCAA3330}"/>
              </a:ext>
            </a:extLst>
          </p:cNvPr>
          <p:cNvSpPr/>
          <p:nvPr/>
        </p:nvSpPr>
        <p:spPr>
          <a:xfrm>
            <a:off x="1893814" y="3723998"/>
            <a:ext cx="477432" cy="101980"/>
          </a:xfrm>
          <a:prstGeom prst="rect">
            <a:avLst/>
          </a:prstGeom>
          <a:solidFill>
            <a:srgbClr val="D4603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3A261C9-B745-304F-E47A-4634B3178F26}"/>
              </a:ext>
            </a:extLst>
          </p:cNvPr>
          <p:cNvSpPr/>
          <p:nvPr/>
        </p:nvSpPr>
        <p:spPr>
          <a:xfrm>
            <a:off x="1893814" y="3876398"/>
            <a:ext cx="477432" cy="101980"/>
          </a:xfrm>
          <a:prstGeom prst="rect">
            <a:avLst/>
          </a:prstGeom>
          <a:solidFill>
            <a:srgbClr val="D4603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2D8568-5B74-ADFF-B7FA-38BB84089C62}"/>
              </a:ext>
            </a:extLst>
          </p:cNvPr>
          <p:cNvSpPr/>
          <p:nvPr/>
        </p:nvSpPr>
        <p:spPr>
          <a:xfrm>
            <a:off x="1893814" y="4028798"/>
            <a:ext cx="477432" cy="101980"/>
          </a:xfrm>
          <a:prstGeom prst="rect">
            <a:avLst/>
          </a:prstGeom>
          <a:solidFill>
            <a:srgbClr val="D4603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662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63892C-04BF-5F07-DECA-7364D3A7B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4" y="1074597"/>
            <a:ext cx="2308302" cy="203728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D169528-EA1E-FEF1-C461-1C7A1A33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026"/>
            <a:ext cx="10515600" cy="800662"/>
          </a:xfrm>
        </p:spPr>
        <p:txBody>
          <a:bodyPr/>
          <a:lstStyle/>
          <a:p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결합 서비스 제작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2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논리적인 답변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DCA9EE9-09DE-C270-06E7-42DEFC71078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7F49A29-426D-2104-8EB4-0A84925DAB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43682" t="24239" r="38098" b="21904"/>
          <a:stretch/>
        </p:blipFill>
        <p:spPr>
          <a:xfrm>
            <a:off x="9579360" y="714392"/>
            <a:ext cx="1558348" cy="20219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540E27-187C-0B84-4F55-C8F95B9AE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900" y="1747058"/>
            <a:ext cx="7054368" cy="399054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34BAAAE-0E78-C165-0F75-27A9966CACD6}"/>
              </a:ext>
            </a:extLst>
          </p:cNvPr>
          <p:cNvSpPr txBox="1">
            <a:spLocks/>
          </p:cNvSpPr>
          <p:nvPr/>
        </p:nvSpPr>
        <p:spPr>
          <a:xfrm>
            <a:off x="1226783" y="5741382"/>
            <a:ext cx="9413508" cy="84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테이블 분석의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`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소스 보기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`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에는 </a:t>
            </a:r>
            <a:b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마지막으로 실행한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Python code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와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Output</a:t>
            </a:r>
            <a:r>
              <a:rPr kumimoji="1" lang="ko-Kore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배치 </a:t>
            </a:r>
            <a:endParaRPr kumimoji="1"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26" name="Picture 2" descr="Source-Code Icons - Free SVG &amp; PNG Source-Code Images - Noun Project">
            <a:extLst>
              <a:ext uri="{FF2B5EF4-FFF2-40B4-BE49-F238E27FC236}">
                <a16:creationId xmlns:a16="http://schemas.microsoft.com/office/drawing/2014/main" id="{94527329-A410-0337-2DD4-06BAF96F5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764" y="5723743"/>
            <a:ext cx="411018" cy="4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547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D169528-EA1E-FEF1-C461-1C7A1A33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026"/>
            <a:ext cx="10515600" cy="800662"/>
          </a:xfrm>
        </p:spPr>
        <p:txBody>
          <a:bodyPr/>
          <a:lstStyle/>
          <a:p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결합 서비스 제작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사용자 쿼리 필터링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DCA9EE9-09DE-C270-06E7-42DEFC71078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7B431879-03D9-DE0A-DB09-9C320774D501}"/>
              </a:ext>
            </a:extLst>
          </p:cNvPr>
          <p:cNvSpPr txBox="1">
            <a:spLocks/>
          </p:cNvSpPr>
          <p:nvPr/>
        </p:nvSpPr>
        <p:spPr>
          <a:xfrm>
            <a:off x="838200" y="1808692"/>
            <a:ext cx="10515600" cy="55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사용자 쿼리 분해 </a:t>
            </a:r>
            <a:r>
              <a:rPr kumimoji="1" lang="en-US" altLang="ko-KR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형태소 분석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(</a:t>
            </a:r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Lemmatization)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B11C0-4E4E-4339-28A5-25E8AE512384}"/>
              </a:ext>
            </a:extLst>
          </p:cNvPr>
          <p:cNvSpPr txBox="1"/>
          <p:nvPr/>
        </p:nvSpPr>
        <p:spPr>
          <a:xfrm>
            <a:off x="5109616" y="5707549"/>
            <a:ext cx="606102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600" dirty="0">
                <a:solidFill>
                  <a:schemeClr val="accent5">
                    <a:lumMod val="7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시각화</a:t>
            </a:r>
            <a:r>
              <a:rPr kumimoji="1" lang="ko-KR" altLang="en-US" sz="1600" dirty="0">
                <a:solidFill>
                  <a:schemeClr val="accent5">
                    <a:lumMod val="7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요청 </a:t>
            </a: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키워드</a:t>
            </a:r>
            <a:endParaRPr kumimoji="1" lang="en-US" altLang="ko-KR" sz="1600" dirty="0">
              <a:solidFill>
                <a:prstClr val="black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2D3F67C-425C-7C7E-909F-58FB478B7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43682" t="24239" r="38098" b="21904"/>
          <a:stretch/>
        </p:blipFill>
        <p:spPr>
          <a:xfrm>
            <a:off x="9579360" y="714392"/>
            <a:ext cx="1558348" cy="202198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B098DCD-A139-2387-5650-2CBC3DCA6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8" y="3327556"/>
            <a:ext cx="2825271" cy="53576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84C05-6CE2-9C83-8EC5-3E32CDCDDBC6}"/>
              </a:ext>
            </a:extLst>
          </p:cNvPr>
          <p:cNvSpPr txBox="1">
            <a:spLocks/>
          </p:cNvSpPr>
          <p:nvPr/>
        </p:nvSpPr>
        <p:spPr>
          <a:xfrm>
            <a:off x="5109616" y="3206238"/>
            <a:ext cx="2972513" cy="120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Noun = [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누적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재고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상황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Verb = [</a:t>
            </a: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되</a:t>
            </a: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다</a:t>
            </a:r>
            <a:r>
              <a:rPr kumimoji="1"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보여주다</a:t>
            </a: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Josa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= [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을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9BEBF-6F56-2063-5540-A0D0BB67AB6E}"/>
              </a:ext>
            </a:extLst>
          </p:cNvPr>
          <p:cNvSpPr txBox="1"/>
          <p:nvPr/>
        </p:nvSpPr>
        <p:spPr>
          <a:xfrm>
            <a:off x="816115" y="3415593"/>
            <a:ext cx="28710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누적된 재고 상황을 보여줘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4F745E-678A-5A95-5CB1-95B617F99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121" y="2745009"/>
            <a:ext cx="563008" cy="53576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4C751A71-1204-F0FC-208C-39F6031D8F52}"/>
              </a:ext>
            </a:extLst>
          </p:cNvPr>
          <p:cNvSpPr/>
          <p:nvPr/>
        </p:nvSpPr>
        <p:spPr>
          <a:xfrm>
            <a:off x="3810071" y="3506689"/>
            <a:ext cx="737942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41D401-C76E-A784-ABBC-AAD9248D39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115"/>
          <a:stretch/>
        </p:blipFill>
        <p:spPr>
          <a:xfrm>
            <a:off x="5395347" y="5177241"/>
            <a:ext cx="5589954" cy="528674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E22A8704-E7C9-BD40-2B82-570653F0D4AA}"/>
              </a:ext>
            </a:extLst>
          </p:cNvPr>
          <p:cNvSpPr/>
          <p:nvPr/>
        </p:nvSpPr>
        <p:spPr>
          <a:xfrm>
            <a:off x="7735444" y="3487259"/>
            <a:ext cx="737942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5EF9A36-1222-8B0B-B3FF-1A9322B200A7}"/>
              </a:ext>
            </a:extLst>
          </p:cNvPr>
          <p:cNvSpPr txBox="1">
            <a:spLocks/>
          </p:cNvSpPr>
          <p:nvPr/>
        </p:nvSpPr>
        <p:spPr>
          <a:xfrm>
            <a:off x="8752180" y="3172107"/>
            <a:ext cx="2972513" cy="120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Noun = [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누적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재고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상황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Verb = [</a:t>
            </a: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되다</a:t>
            </a: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1600" dirty="0">
                <a:solidFill>
                  <a:srgbClr val="0070C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보여주다</a:t>
            </a: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Josa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= [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을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]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C2900DE-A724-5CC8-39AE-5DCFE8D4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326" y="2796236"/>
            <a:ext cx="1929294" cy="812448"/>
          </a:xfrm>
        </p:spPr>
        <p:txBody>
          <a:bodyPr anchor="ctr" anchorCtr="0">
            <a:normAutofit/>
          </a:bodyPr>
          <a:lstStyle/>
          <a:p>
            <a:pPr marL="457200" lvl="1" indent="0" algn="ctr">
              <a:buNone/>
            </a:pPr>
            <a:r>
              <a:rPr kumimoji="1" lang="ko-Kore-KR" altLang="en-US" sz="1800" dirty="0">
                <a:highlight>
                  <a:srgbClr val="FF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쿼리를</a:t>
            </a:r>
            <a:r>
              <a:rPr kumimoji="1" lang="ko-KR" altLang="en-US" sz="1800" dirty="0">
                <a:highlight>
                  <a:srgbClr val="FF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 형태소로 분해</a:t>
            </a:r>
            <a:endParaRPr kumimoji="1" lang="en-US" altLang="ko-KR" sz="1800" dirty="0">
              <a:highlight>
                <a:srgbClr val="FFFF00"/>
              </a:highligh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C5B40F0-0162-00E1-91D0-80E2F8771239}"/>
              </a:ext>
            </a:extLst>
          </p:cNvPr>
          <p:cNvSpPr txBox="1">
            <a:spLocks/>
          </p:cNvSpPr>
          <p:nvPr/>
        </p:nvSpPr>
        <p:spPr>
          <a:xfrm>
            <a:off x="6850596" y="2798546"/>
            <a:ext cx="1929294" cy="8124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형태소에 대해</a:t>
            </a:r>
            <a:endParaRPr kumimoji="1" lang="en-US" altLang="ko-KR"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키워드 필터링</a:t>
            </a:r>
            <a:endParaRPr kumimoji="1" lang="en-US" altLang="ko-KR"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D3E50086-69A7-C28F-970E-8FD29AB8CDBD}"/>
              </a:ext>
            </a:extLst>
          </p:cNvPr>
          <p:cNvSpPr txBox="1">
            <a:spLocks/>
          </p:cNvSpPr>
          <p:nvPr/>
        </p:nvSpPr>
        <p:spPr>
          <a:xfrm>
            <a:off x="4774185" y="4090296"/>
            <a:ext cx="2490897" cy="8124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en-US" altLang="ko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&lt;</a:t>
            </a: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형태소 분석 결과</a:t>
            </a:r>
            <a:r>
              <a:rPr kumimoji="1" lang="en-US" altLang="ko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&gt;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A87B90B-6E62-34ED-49AD-A9AC357356BE}"/>
              </a:ext>
            </a:extLst>
          </p:cNvPr>
          <p:cNvSpPr txBox="1">
            <a:spLocks/>
          </p:cNvSpPr>
          <p:nvPr/>
        </p:nvSpPr>
        <p:spPr>
          <a:xfrm>
            <a:off x="662028" y="4058402"/>
            <a:ext cx="2490897" cy="8124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en-US" altLang="ko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&lt;</a:t>
            </a: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사용자 쿼리</a:t>
            </a:r>
            <a:r>
              <a:rPr kumimoji="1" lang="en-US" altLang="ko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&gt;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B7A2D5C7-DF62-80A8-7F62-D0481E4B0F95}"/>
              </a:ext>
            </a:extLst>
          </p:cNvPr>
          <p:cNvSpPr txBox="1">
            <a:spLocks/>
          </p:cNvSpPr>
          <p:nvPr/>
        </p:nvSpPr>
        <p:spPr>
          <a:xfrm>
            <a:off x="8389850" y="4098429"/>
            <a:ext cx="2490897" cy="8124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en-US" altLang="ko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&lt;</a:t>
            </a:r>
            <a:r>
              <a:rPr kumimoji="1" lang="ko-KR" altLang="en-US" sz="1800" dirty="0">
                <a:solidFill>
                  <a:schemeClr val="accent5">
                    <a:lumMod val="7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시각화 요청</a:t>
            </a: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 감지</a:t>
            </a:r>
            <a:r>
              <a:rPr kumimoji="1" lang="en-US" altLang="ko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&gt;</a:t>
            </a: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0A873EB-BD43-D839-D499-B54E9E1D4405}"/>
              </a:ext>
            </a:extLst>
          </p:cNvPr>
          <p:cNvCxnSpPr/>
          <p:nvPr/>
        </p:nvCxnSpPr>
        <p:spPr>
          <a:xfrm>
            <a:off x="8082129" y="3798825"/>
            <a:ext cx="0" cy="121586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1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4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D326AFB-ECCE-4816-D0C5-056DFA08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5" y="4751174"/>
            <a:ext cx="2825271" cy="5357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26A526-C5F4-B6BC-111F-59F93C44C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20" y="3138056"/>
            <a:ext cx="2825271" cy="5357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6F1A7B-9B4A-6157-6559-429087A64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74" y="1074597"/>
            <a:ext cx="2308302" cy="203728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D169528-EA1E-FEF1-C461-1C7A1A33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026"/>
            <a:ext cx="10515600" cy="800662"/>
          </a:xfrm>
        </p:spPr>
        <p:txBody>
          <a:bodyPr/>
          <a:lstStyle/>
          <a:p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결합 서비스 제작 </a:t>
            </a:r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3 -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사용자 쿼리 필터링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DCA9EE9-09DE-C270-06E7-42DEFC71078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4F5E07B3-5D0C-C474-5281-49861595ED1E}"/>
              </a:ext>
            </a:extLst>
          </p:cNvPr>
          <p:cNvSpPr txBox="1">
            <a:spLocks/>
          </p:cNvSpPr>
          <p:nvPr/>
        </p:nvSpPr>
        <p:spPr>
          <a:xfrm>
            <a:off x="3807674" y="3124047"/>
            <a:ext cx="2972513" cy="86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Noun = [</a:t>
            </a: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내년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판매량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예상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Verb = [</a:t>
            </a: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해주다</a:t>
            </a: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758346-645A-4370-7104-EA41A0471F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43682" t="24239" r="38098" b="21904"/>
          <a:stretch/>
        </p:blipFill>
        <p:spPr>
          <a:xfrm>
            <a:off x="9579360" y="714392"/>
            <a:ext cx="1558348" cy="2021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BC8A3D-5063-BC58-8612-20742E4B6A02}"/>
              </a:ext>
            </a:extLst>
          </p:cNvPr>
          <p:cNvSpPr txBox="1"/>
          <p:nvPr/>
        </p:nvSpPr>
        <p:spPr>
          <a:xfrm>
            <a:off x="719137" y="3226093"/>
            <a:ext cx="28710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내년 판매량을 예상해줘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3F2D09-9948-3DA9-A380-D29E6C456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483" y="2581157"/>
            <a:ext cx="563008" cy="5357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1A2817-B5D6-7111-4E68-97130B9232C9}"/>
              </a:ext>
            </a:extLst>
          </p:cNvPr>
          <p:cNvSpPr txBox="1"/>
          <p:nvPr/>
        </p:nvSpPr>
        <p:spPr>
          <a:xfrm>
            <a:off x="772464" y="4833367"/>
            <a:ext cx="25155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누적된 재고 상황을 보여줘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9EC9E50-C35A-DF50-2483-8B33C8540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769" y="4188167"/>
            <a:ext cx="563008" cy="53576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8F1367-797A-0B3D-5F58-28C031046673}"/>
              </a:ext>
            </a:extLst>
          </p:cNvPr>
          <p:cNvSpPr/>
          <p:nvPr/>
        </p:nvSpPr>
        <p:spPr>
          <a:xfrm rot="5400000">
            <a:off x="1448242" y="3950802"/>
            <a:ext cx="4324137" cy="85724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M HANNA Pro OTF" panose="020B0600000101010101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F435E5D1-9D69-6B6E-4C1C-C11370539F42}"/>
              </a:ext>
            </a:extLst>
          </p:cNvPr>
          <p:cNvSpPr txBox="1">
            <a:spLocks/>
          </p:cNvSpPr>
          <p:nvPr/>
        </p:nvSpPr>
        <p:spPr>
          <a:xfrm>
            <a:off x="9426315" y="4831357"/>
            <a:ext cx="2283603" cy="98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ko-Kore-KR" altLang="en-US" sz="2200" dirty="0">
                <a:solidFill>
                  <a:srgbClr val="0070C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차트</a:t>
            </a:r>
            <a:r>
              <a:rPr kumimoji="1" lang="ko-KR" altLang="en-US" sz="2200" dirty="0">
                <a:solidFill>
                  <a:srgbClr val="0070C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생성 로직</a:t>
            </a:r>
            <a:r>
              <a:rPr kumimoji="1" lang="ko-KR" altLang="en-US" sz="22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br>
              <a:rPr kumimoji="1" lang="en-US" altLang="ko-KR" sz="22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ko-KR" altLang="en-US" sz="22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호출 </a:t>
            </a:r>
            <a:endParaRPr kumimoji="1" lang="en-US" altLang="ko-KR" sz="2200" dirty="0">
              <a:solidFill>
                <a:prstClr val="black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1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2FF4117-9292-00D8-A0D1-AD29D68213D8}"/>
              </a:ext>
            </a:extLst>
          </p:cNvPr>
          <p:cNvSpPr txBox="1">
            <a:spLocks/>
          </p:cNvSpPr>
          <p:nvPr/>
        </p:nvSpPr>
        <p:spPr>
          <a:xfrm>
            <a:off x="3807674" y="4758932"/>
            <a:ext cx="2628425" cy="98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Noun = [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누적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재고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상황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Verb = [</a:t>
            </a: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되다</a:t>
            </a: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1600" dirty="0">
                <a:solidFill>
                  <a:srgbClr val="0070C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보여주다</a:t>
            </a: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D999EE9B-992B-59D1-E584-C45F856ADAD1}"/>
              </a:ext>
            </a:extLst>
          </p:cNvPr>
          <p:cNvSpPr/>
          <p:nvPr/>
        </p:nvSpPr>
        <p:spPr>
          <a:xfrm>
            <a:off x="6217252" y="3266940"/>
            <a:ext cx="737942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592CA10-38BC-1811-C382-7A798F3FA934}"/>
              </a:ext>
            </a:extLst>
          </p:cNvPr>
          <p:cNvSpPr txBox="1">
            <a:spLocks/>
          </p:cNvSpPr>
          <p:nvPr/>
        </p:nvSpPr>
        <p:spPr>
          <a:xfrm>
            <a:off x="6833785" y="2873318"/>
            <a:ext cx="1367884" cy="1181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시계열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분석 요청 </a:t>
            </a:r>
            <a:endParaRPr kumimoji="1" lang="en-US" altLang="ko-KR" sz="1600" dirty="0">
              <a:solidFill>
                <a:prstClr val="black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kumimoji="1" lang="en-US" altLang="ko-KR" sz="1600" dirty="0">
                <a:solidFill>
                  <a:srgbClr val="C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V</a:t>
            </a: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68E71F78-C6BF-B9DE-9DDF-6B327044AB39}"/>
              </a:ext>
            </a:extLst>
          </p:cNvPr>
          <p:cNvSpPr txBox="1">
            <a:spLocks/>
          </p:cNvSpPr>
          <p:nvPr/>
        </p:nvSpPr>
        <p:spPr>
          <a:xfrm>
            <a:off x="7674699" y="2885193"/>
            <a:ext cx="1367884" cy="1181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시각화 </a:t>
            </a:r>
            <a:b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요청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</a:t>
            </a:r>
            <a:endParaRPr kumimoji="1" lang="en-US" altLang="ko-KR" sz="1600" dirty="0">
              <a:solidFill>
                <a:prstClr val="black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 </a:t>
            </a: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E013291-EBE7-C279-53CD-DE797A96027B}"/>
              </a:ext>
            </a:extLst>
          </p:cNvPr>
          <p:cNvSpPr txBox="1">
            <a:spLocks/>
          </p:cNvSpPr>
          <p:nvPr/>
        </p:nvSpPr>
        <p:spPr>
          <a:xfrm>
            <a:off x="6833785" y="4612143"/>
            <a:ext cx="1367884" cy="1181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ko-Kore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시계열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분석 요청 </a:t>
            </a:r>
            <a:endParaRPr kumimoji="1" lang="en-US" altLang="ko-KR" sz="1600" dirty="0">
              <a:solidFill>
                <a:prstClr val="black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 </a:t>
            </a: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9E8014CA-3D09-247F-80E9-269B04A7C0A1}"/>
              </a:ext>
            </a:extLst>
          </p:cNvPr>
          <p:cNvSpPr txBox="1">
            <a:spLocks/>
          </p:cNvSpPr>
          <p:nvPr/>
        </p:nvSpPr>
        <p:spPr>
          <a:xfrm>
            <a:off x="7677924" y="4624018"/>
            <a:ext cx="1367884" cy="115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시각화 </a:t>
            </a:r>
            <a:b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ko-KR" altLang="en-US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요청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</a:t>
            </a:r>
            <a:endParaRPr kumimoji="1" lang="en-US" altLang="ko-KR" sz="1600" dirty="0">
              <a:solidFill>
                <a:prstClr val="black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kumimoji="1" lang="en-US" altLang="ko-KR" sz="1600" dirty="0">
                <a:solidFill>
                  <a:srgbClr val="0070C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V</a:t>
            </a:r>
            <a:r>
              <a:rPr kumimoji="1" lang="en-US" altLang="ko-KR" sz="16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77F22A62-40B9-3FE2-89CC-AD53DD3FCBCC}"/>
              </a:ext>
            </a:extLst>
          </p:cNvPr>
          <p:cNvSpPr/>
          <p:nvPr/>
        </p:nvSpPr>
        <p:spPr>
          <a:xfrm>
            <a:off x="6183358" y="4957410"/>
            <a:ext cx="737942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6DCB52C6-17B4-2E6C-C659-F2E34D0F6BF0}"/>
              </a:ext>
            </a:extLst>
          </p:cNvPr>
          <p:cNvSpPr txBox="1">
            <a:spLocks/>
          </p:cNvSpPr>
          <p:nvPr/>
        </p:nvSpPr>
        <p:spPr>
          <a:xfrm>
            <a:off x="9319244" y="2941950"/>
            <a:ext cx="2481910" cy="1181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1" lang="ko-Kore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시계열</a:t>
            </a:r>
            <a:r>
              <a:rPr kumimoji="1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분석</a:t>
            </a:r>
            <a:r>
              <a:rPr kumimoji="1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</a:t>
            </a:r>
            <a:br>
              <a:rPr kumimoji="1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</a:br>
            <a:r>
              <a:rPr kumimoji="1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특화 프롬프트 </a:t>
            </a:r>
            <a:br>
              <a:rPr kumimoji="1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</a:br>
            <a:r>
              <a:rPr kumimoji="1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호출 </a:t>
            </a:r>
            <a:endParaRPr kumimoji="1" lang="en-US" altLang="ko-KR" sz="2200" dirty="0">
              <a:solidFill>
                <a:prstClr val="black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5DB1A706-112D-F524-FC4D-7761D9CCE5A0}"/>
              </a:ext>
            </a:extLst>
          </p:cNvPr>
          <p:cNvSpPr/>
          <p:nvPr/>
        </p:nvSpPr>
        <p:spPr>
          <a:xfrm>
            <a:off x="8808292" y="4957410"/>
            <a:ext cx="737942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B842F73E-2DC6-EBEF-E382-D8309D063089}"/>
              </a:ext>
            </a:extLst>
          </p:cNvPr>
          <p:cNvSpPr/>
          <p:nvPr/>
        </p:nvSpPr>
        <p:spPr>
          <a:xfrm>
            <a:off x="8808292" y="3261791"/>
            <a:ext cx="737942" cy="22843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22757C22-6656-2982-DE6A-B4545FFE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640" y="3777326"/>
            <a:ext cx="1929294" cy="812448"/>
          </a:xfrm>
        </p:spPr>
        <p:txBody>
          <a:bodyPr anchor="ctr" anchorCtr="0">
            <a:normAutofit/>
          </a:bodyPr>
          <a:lstStyle/>
          <a:p>
            <a:pPr marL="457200" lvl="1" indent="0" algn="ctr">
              <a:buNone/>
            </a:pP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&lt;</a:t>
            </a:r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형태소 분석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&gt;</a:t>
            </a: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A0DC8287-A28D-F49D-D42E-8707F615EFAA}"/>
              </a:ext>
            </a:extLst>
          </p:cNvPr>
          <p:cNvSpPr txBox="1">
            <a:spLocks/>
          </p:cNvSpPr>
          <p:nvPr/>
        </p:nvSpPr>
        <p:spPr>
          <a:xfrm>
            <a:off x="5195001" y="3777326"/>
            <a:ext cx="2199792" cy="8124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키워드 </a:t>
            </a:r>
            <a:br>
              <a:rPr kumimoji="1" lang="en-US" altLang="ko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필터링</a:t>
            </a:r>
            <a:endParaRPr kumimoji="1" lang="en-US" altLang="ko-KR" sz="1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07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4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F2AB61A-F677-D493-A455-6D6BB7EB7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1203"/>
            <a:ext cx="10515600" cy="759485"/>
          </a:xfrm>
        </p:spPr>
        <p:txBody>
          <a:bodyPr/>
          <a:lstStyle/>
          <a:p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 평가 및 선정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F8C1402-D2EF-9424-894C-1AAB0CC7B862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B58691-1D4A-3B66-97FC-320B242D41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323623" y="2088642"/>
            <a:ext cx="7775762" cy="33580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7ED078-97D6-4D14-B858-BC282FEF2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9850"/>
          <a:stretch/>
        </p:blipFill>
        <p:spPr>
          <a:xfrm>
            <a:off x="7755038" y="2093268"/>
            <a:ext cx="2344347" cy="33580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B76FB2-CE4F-5754-C07E-520D55C6F25C}"/>
              </a:ext>
            </a:extLst>
          </p:cNvPr>
          <p:cNvSpPr txBox="1">
            <a:spLocks/>
          </p:cNvSpPr>
          <p:nvPr/>
        </p:nvSpPr>
        <p:spPr>
          <a:xfrm>
            <a:off x="2952391" y="5455980"/>
            <a:ext cx="6816247" cy="759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ko-Kore-KR" altLang="en-US" sz="3000" dirty="0">
                <a:ea typeface="S-Core Dream 5 Medium" panose="020B0503030302020204" pitchFamily="34" charset="-127"/>
              </a:rPr>
              <a:t>모델을</a:t>
            </a:r>
            <a:r>
              <a:rPr kumimoji="1" lang="ko-KR" altLang="en-US" sz="3000" dirty="0">
                <a:ea typeface="S-Core Dream 5 Medium" panose="020B0503030302020204" pitchFamily="34" charset="-127"/>
              </a:rPr>
              <a:t> 쉽게 </a:t>
            </a:r>
            <a:r>
              <a:rPr kumimoji="1" lang="ko-Kore-KR" altLang="en-US" sz="3000" dirty="0">
                <a:ea typeface="S-Core Dream 5 Medium" panose="020B0503030302020204" pitchFamily="34" charset="-127"/>
              </a:rPr>
              <a:t>교체할</a:t>
            </a:r>
            <a:r>
              <a:rPr kumimoji="1" lang="ko-KR" altLang="en-US" sz="3000" dirty="0">
                <a:ea typeface="S-Core Dream 5 Medium" panose="020B0503030302020204" pitchFamily="34" charset="-127"/>
              </a:rPr>
              <a:t> 수 있는 비버</a:t>
            </a:r>
            <a:r>
              <a:rPr kumimoji="1" lang="en-US" altLang="ko-KR" sz="3000" dirty="0">
                <a:ea typeface="S-Core Dream 5 Medium" panose="020B0503030302020204" pitchFamily="34" charset="-127"/>
              </a:rPr>
              <a:t>.ai</a:t>
            </a:r>
            <a:endParaRPr kumimoji="1" lang="ko-Kore-KR" altLang="en-US" sz="3000" dirty="0"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951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F2AB61A-F677-D493-A455-6D6BB7EB7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1203"/>
            <a:ext cx="10515600" cy="759485"/>
          </a:xfrm>
        </p:spPr>
        <p:txBody>
          <a:bodyPr/>
          <a:lstStyle/>
          <a:p>
            <a:r>
              <a:rPr kumimoji="1"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 평가 및 선정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F8C1402-D2EF-9424-894C-1AAB0CC7B862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7ED078-97D6-4D14-B858-BC282FEF2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9850"/>
          <a:stretch/>
        </p:blipFill>
        <p:spPr>
          <a:xfrm>
            <a:off x="4638143" y="1690687"/>
            <a:ext cx="2344347" cy="3358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B9108-4830-D17A-B3D5-390867AC3889}"/>
              </a:ext>
            </a:extLst>
          </p:cNvPr>
          <p:cNvSpPr txBox="1"/>
          <p:nvPr/>
        </p:nvSpPr>
        <p:spPr>
          <a:xfrm>
            <a:off x="838200" y="5108149"/>
            <a:ext cx="9944235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서비스에서 </a:t>
            </a:r>
            <a:r>
              <a: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답변의 </a:t>
            </a:r>
            <a:r>
              <a:rPr kumimoji="1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Quality</a:t>
            </a:r>
            <a:r>
              <a: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와 정확성을 높이기 위해 </a:t>
            </a:r>
            <a:b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모델 별 서비스 적합성 평가</a:t>
            </a:r>
          </a:p>
        </p:txBody>
      </p:sp>
    </p:spTree>
    <p:extLst>
      <p:ext uri="{BB962C8B-B14F-4D97-AF65-F5344CB8AC3E}">
        <p14:creationId xmlns:p14="http://schemas.microsoft.com/office/powerpoint/2010/main" val="1063108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>
            <a:extLst>
              <a:ext uri="{FF2B5EF4-FFF2-40B4-BE49-F238E27FC236}">
                <a16:creationId xmlns:a16="http://schemas.microsoft.com/office/drawing/2014/main" id="{AF1FAE00-5EBB-2E5C-2545-64D51F8BFCF0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6F70D2-16FE-7A6A-702B-2551BEC399D1}"/>
              </a:ext>
            </a:extLst>
          </p:cNvPr>
          <p:cNvSpPr txBox="1"/>
          <p:nvPr/>
        </p:nvSpPr>
        <p:spPr>
          <a:xfrm>
            <a:off x="4466732" y="1146843"/>
            <a:ext cx="26394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평가할 모델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CD8324-B2AE-4A73-860A-E92C9A46380D}"/>
              </a:ext>
            </a:extLst>
          </p:cNvPr>
          <p:cNvSpPr txBox="1"/>
          <p:nvPr/>
        </p:nvSpPr>
        <p:spPr>
          <a:xfrm>
            <a:off x="1027507" y="3421306"/>
            <a:ext cx="26394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gpt-4-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0125-preview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226511-A6F1-E3C8-5F8A-67AE1E4CEA98}"/>
              </a:ext>
            </a:extLst>
          </p:cNvPr>
          <p:cNvSpPr txBox="1"/>
          <p:nvPr/>
        </p:nvSpPr>
        <p:spPr>
          <a:xfrm>
            <a:off x="2718806" y="3453031"/>
            <a:ext cx="26394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gpt-3.5-</a:t>
            </a:r>
            <a:br>
              <a:rPr kumimoji="1" lang="e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e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turbo-0125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EC4BB-583B-EA26-AD38-4AC9B4E2CF19}"/>
              </a:ext>
            </a:extLst>
          </p:cNvPr>
          <p:cNvSpPr txBox="1"/>
          <p:nvPr/>
        </p:nvSpPr>
        <p:spPr>
          <a:xfrm>
            <a:off x="5121035" y="3462741"/>
            <a:ext cx="33275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LDCC/</a:t>
            </a:r>
            <a:br>
              <a:rPr kumimoji="1" lang="e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e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LDCC-SOLAR-10.7B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FA8E94-465F-EE7E-285B-E13A4B2816A7}"/>
              </a:ext>
            </a:extLst>
          </p:cNvPr>
          <p:cNvSpPr txBox="1"/>
          <p:nvPr/>
        </p:nvSpPr>
        <p:spPr>
          <a:xfrm>
            <a:off x="7667353" y="3469628"/>
            <a:ext cx="33025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mncai</a:t>
            </a:r>
            <a:r>
              <a:rPr kumimoji="1" lang="e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/</a:t>
            </a:r>
            <a:br>
              <a:rPr kumimoji="1" lang="e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en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llama2-13b-dpo-v7</a:t>
            </a:r>
          </a:p>
        </p:txBody>
      </p:sp>
      <p:pic>
        <p:nvPicPr>
          <p:cNvPr id="49" name="Picture 4" descr="GPT-4 Logo PNG Vector (SVG) Free Download">
            <a:extLst>
              <a:ext uri="{FF2B5EF4-FFF2-40B4-BE49-F238E27FC236}">
                <a16:creationId xmlns:a16="http://schemas.microsoft.com/office/drawing/2014/main" id="{D575A617-C18E-121D-438A-4264935B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469" y="5509842"/>
            <a:ext cx="598642" cy="59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04943DE-2491-01D8-E7A8-514DF1891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370" y="5505051"/>
            <a:ext cx="598642" cy="59864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E2000F8-7E35-E7B9-93F8-9FFDA93FA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402" y="1936534"/>
            <a:ext cx="2013116" cy="668254"/>
          </a:xfrm>
          <a:prstGeom prst="rect">
            <a:avLst/>
          </a:prstGeom>
        </p:spPr>
      </p:pic>
      <p:pic>
        <p:nvPicPr>
          <p:cNvPr id="53" name="Picture 2" descr="Free OpenAI Logo Icon - Download in Flat Style">
            <a:extLst>
              <a:ext uri="{FF2B5EF4-FFF2-40B4-BE49-F238E27FC236}">
                <a16:creationId xmlns:a16="http://schemas.microsoft.com/office/drawing/2014/main" id="{781AC1BF-B10C-5ADF-2CA2-B4262720E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06" y="1217670"/>
            <a:ext cx="1776636" cy="177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제목 1">
            <a:extLst>
              <a:ext uri="{FF2B5EF4-FFF2-40B4-BE49-F238E27FC236}">
                <a16:creationId xmlns:a16="http://schemas.microsoft.com/office/drawing/2014/main" id="{C078A6A3-6D3E-3A32-85F2-3B4D5590E583}"/>
              </a:ext>
            </a:extLst>
          </p:cNvPr>
          <p:cNvSpPr txBox="1">
            <a:spLocks/>
          </p:cNvSpPr>
          <p:nvPr/>
        </p:nvSpPr>
        <p:spPr>
          <a:xfrm>
            <a:off x="4333813" y="36094"/>
            <a:ext cx="3869283" cy="80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 평가 및 선정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8984A81-DB48-1C22-D867-1E1B4394B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0226" y="2782614"/>
            <a:ext cx="699134" cy="699134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FA43662-31CC-D0CF-846B-74AD352B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44" y="4736971"/>
            <a:ext cx="10515600" cy="75948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(</a:t>
            </a:r>
            <a:r>
              <a:rPr kumimoji="1" lang="ko-KR" altLang="en-US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스포일러</a:t>
            </a:r>
            <a:r>
              <a:rPr kumimoji="1" lang="en-US" altLang="ko-KR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:</a:t>
            </a:r>
            <a:r>
              <a:rPr kumimoji="1" lang="ko-KR" altLang="en-US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 모델 평가 결과</a:t>
            </a:r>
            <a:r>
              <a:rPr kumimoji="1" lang="en-US" altLang="ko-KR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)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S-Core Dream 5 Medium" panose="020B0503030302020204" pitchFamily="34" charset="-127"/>
              <a:cs typeface="Pretendard Variable Medium" panose="02000003000000020004" pitchFamily="2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B56AB28-A0B1-0CF3-64BF-E30B6CEB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68" y="2821251"/>
            <a:ext cx="576855" cy="57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843B47B-014B-3C17-9067-E034A6D846D5}"/>
              </a:ext>
            </a:extLst>
          </p:cNvPr>
          <p:cNvSpPr txBox="1">
            <a:spLocks/>
          </p:cNvSpPr>
          <p:nvPr/>
        </p:nvSpPr>
        <p:spPr>
          <a:xfrm>
            <a:off x="6699907" y="2536759"/>
            <a:ext cx="1297764" cy="759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ko-KR" sz="1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Variable Medium" panose="02000003000000020004" pitchFamily="2" charset="-127"/>
              </a:rPr>
              <a:t>Ko-LLM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ko-KR" altLang="en-US" sz="1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Variable Medium" panose="02000003000000020004" pitchFamily="2" charset="-127"/>
              </a:rPr>
              <a:t>리더보드 </a:t>
            </a:r>
            <a:br>
              <a:rPr kumimoji="1" lang="en-US" altLang="ko-KR" sz="1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Variable Medium" panose="02000003000000020004" pitchFamily="2" charset="-127"/>
              </a:rPr>
            </a:br>
            <a:r>
              <a:rPr kumimoji="1" lang="en-US" altLang="ko-KR" sz="1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Variable Medium" panose="02000003000000020004" pitchFamily="2" charset="-127"/>
              </a:rPr>
              <a:t>1</a:t>
            </a:r>
            <a:r>
              <a:rPr kumimoji="1" lang="ko-KR" altLang="en-US" sz="1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Variable Medium" panose="02000003000000020004" pitchFamily="2" charset="-127"/>
              </a:rPr>
              <a:t>등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8221609-B820-D977-10C0-BEF6E42833D5}"/>
              </a:ext>
            </a:extLst>
          </p:cNvPr>
          <p:cNvSpPr txBox="1">
            <a:spLocks/>
          </p:cNvSpPr>
          <p:nvPr/>
        </p:nvSpPr>
        <p:spPr>
          <a:xfrm>
            <a:off x="9087715" y="2628887"/>
            <a:ext cx="1297764" cy="759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ko-KR" sz="1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Variable Medium" panose="02000003000000020004" pitchFamily="2" charset="-127"/>
              </a:rPr>
              <a:t>Llama2</a:t>
            </a:r>
            <a:r>
              <a:rPr kumimoji="1" lang="ko-KR" altLang="en-US" sz="1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Variable Medium" panose="02000003000000020004" pitchFamily="2" charset="-127"/>
              </a:rPr>
              <a:t> </a:t>
            </a:r>
            <a:br>
              <a:rPr kumimoji="1" lang="en-US" altLang="ko-KR" sz="1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Variable Medium" panose="02000003000000020004" pitchFamily="2" charset="-127"/>
              </a:rPr>
            </a:br>
            <a:r>
              <a:rPr kumimoji="1" lang="en-US" altLang="ko-KR" sz="1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Variable Medium" panose="02000003000000020004" pitchFamily="2" charset="-127"/>
              </a:rPr>
              <a:t>1</a:t>
            </a:r>
            <a:r>
              <a:rPr kumimoji="1" lang="ko-KR" altLang="en-US" sz="14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Pretendard Variable Medium" panose="02000003000000020004" pitchFamily="2" charset="-127"/>
              </a:rPr>
              <a:t>등</a:t>
            </a:r>
          </a:p>
        </p:txBody>
      </p:sp>
      <p:pic>
        <p:nvPicPr>
          <p:cNvPr id="6" name="Picture 4" descr="GPT-4 Logo PNG Vector (SVG) Free Download">
            <a:extLst>
              <a:ext uri="{FF2B5EF4-FFF2-40B4-BE49-F238E27FC236}">
                <a16:creationId xmlns:a16="http://schemas.microsoft.com/office/drawing/2014/main" id="{DDF6C41F-1836-27CE-7BFD-03613816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93" y="2782614"/>
            <a:ext cx="598642" cy="59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BE1DDB-E12C-B6C1-85AB-142D0864D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13" y="2782614"/>
            <a:ext cx="598642" cy="59864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FE92780-6782-8146-1CCB-801E4294F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541" y="5527819"/>
            <a:ext cx="576855" cy="57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E447A0-A865-CE92-CF07-A3C478AAF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615" y="5505051"/>
            <a:ext cx="598642" cy="59864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3EB5F03-E8FA-4572-FD97-DDE96950F12F}"/>
              </a:ext>
            </a:extLst>
          </p:cNvPr>
          <p:cNvSpPr txBox="1">
            <a:spLocks/>
          </p:cNvSpPr>
          <p:nvPr/>
        </p:nvSpPr>
        <p:spPr>
          <a:xfrm>
            <a:off x="1010654" y="5409910"/>
            <a:ext cx="10515600" cy="759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ko-KR" sz="2800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Pretendard Variable Medium" panose="02000003000000020004" pitchFamily="2" charset="-127"/>
              </a:rPr>
              <a:t>&gt;</a:t>
            </a:r>
            <a:r>
              <a:rPr kumimoji="1" lang="ko-KR" altLang="en-US" sz="2800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Pretendard Variable Medium" panose="02000003000000020004" pitchFamily="2" charset="-127"/>
              </a:rPr>
              <a:t>             </a:t>
            </a:r>
            <a:r>
              <a:rPr kumimoji="1" lang="en-US" altLang="ko-KR" sz="2800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Pretendard Variable Medium" panose="02000003000000020004" pitchFamily="2" charset="-127"/>
              </a:rPr>
              <a:t>&gt;&gt;</a:t>
            </a:r>
            <a:r>
              <a:rPr kumimoji="1" lang="ko-KR" altLang="en-US" sz="2800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Pretendard Variable Medium" panose="02000003000000020004" pitchFamily="2" charset="-127"/>
              </a:rPr>
              <a:t>             </a:t>
            </a:r>
            <a:r>
              <a:rPr kumimoji="1" lang="en-US" altLang="ko-KR" sz="2800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Pretendard Variable Medium" panose="02000003000000020004" pitchFamily="2" charset="-127"/>
              </a:rPr>
              <a:t>&gt;=</a:t>
            </a:r>
            <a:endParaRPr kumimoji="1" lang="ko-KR" altLang="en-US" sz="2800" dirty="0">
              <a:solidFill>
                <a:prstClr val="black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55AF59D-3997-5C48-9BDD-74DDD720CA0E}"/>
              </a:ext>
            </a:extLst>
          </p:cNvPr>
          <p:cNvSpPr txBox="1">
            <a:spLocks/>
          </p:cNvSpPr>
          <p:nvPr/>
        </p:nvSpPr>
        <p:spPr>
          <a:xfrm>
            <a:off x="3213717" y="6139318"/>
            <a:ext cx="1090306" cy="2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ore-KR" sz="1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gpt-4</a:t>
            </a:r>
            <a:endParaRPr kumimoji="1" lang="ko-Kore-KR" altLang="en-US" sz="1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0198780-DCAD-425B-84F5-93BE53E4DC21}"/>
              </a:ext>
            </a:extLst>
          </p:cNvPr>
          <p:cNvSpPr txBox="1">
            <a:spLocks/>
          </p:cNvSpPr>
          <p:nvPr/>
        </p:nvSpPr>
        <p:spPr>
          <a:xfrm>
            <a:off x="4902388" y="6139318"/>
            <a:ext cx="1090306" cy="2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ore-KR" sz="1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gpt-3.5</a:t>
            </a:r>
            <a:endParaRPr kumimoji="1" lang="ko-Kore-KR" altLang="en-US" sz="1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010ED6F-6389-D4EE-DB21-AE18DDC2EB9C}"/>
              </a:ext>
            </a:extLst>
          </p:cNvPr>
          <p:cNvSpPr txBox="1">
            <a:spLocks/>
          </p:cNvSpPr>
          <p:nvPr/>
        </p:nvSpPr>
        <p:spPr>
          <a:xfrm>
            <a:off x="6561035" y="6139318"/>
            <a:ext cx="1090306" cy="2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ore-KR" sz="1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llama2-dpo</a:t>
            </a:r>
            <a:endParaRPr kumimoji="1" lang="ko-Kore-KR" altLang="en-US" sz="1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4DA114F-F218-039F-9D2C-38722C6EDDDE}"/>
              </a:ext>
            </a:extLst>
          </p:cNvPr>
          <p:cNvSpPr txBox="1">
            <a:spLocks/>
          </p:cNvSpPr>
          <p:nvPr/>
        </p:nvSpPr>
        <p:spPr>
          <a:xfrm>
            <a:off x="8336289" y="6139318"/>
            <a:ext cx="1090306" cy="2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ore-KR" sz="1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ldcc</a:t>
            </a:r>
            <a:r>
              <a:rPr kumimoji="1" lang="en-US" altLang="ko-Kore-KR" sz="1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-solar</a:t>
            </a:r>
            <a:endParaRPr kumimoji="1" lang="ko-Kore-KR" altLang="en-US" sz="1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5" name="Picture 2" descr="Brand assets - Hugging Face">
            <a:extLst>
              <a:ext uri="{FF2B5EF4-FFF2-40B4-BE49-F238E27FC236}">
                <a16:creationId xmlns:a16="http://schemas.microsoft.com/office/drawing/2014/main" id="{2C3FABAC-B7CE-AC30-8AA5-FF0030C3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551" y="1309263"/>
            <a:ext cx="632817" cy="6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156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E7573E6-DD72-3B92-64F3-C0640834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83" y="809636"/>
            <a:ext cx="10515600" cy="75948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Pretendard Variable Medium" panose="02000003000000020004" pitchFamily="2" charset="-127"/>
              </a:rPr>
              <a:t>모델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Pretendard Variable Medium" panose="02000003000000020004" pitchFamily="2" charset="-127"/>
              </a:rPr>
              <a:t>평가 기준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BE22B6E-B9CF-341F-98C3-15101B6AFBE4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C0322-0AAC-AF75-4294-18B4210A3580}"/>
              </a:ext>
            </a:extLst>
          </p:cNvPr>
          <p:cNvSpPr txBox="1"/>
          <p:nvPr/>
        </p:nvSpPr>
        <p:spPr>
          <a:xfrm>
            <a:off x="2393031" y="2640996"/>
            <a:ext cx="26394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1.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 문서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질의응답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54796A-F1C0-4787-BBFA-A9F973321BCB}"/>
              </a:ext>
            </a:extLst>
          </p:cNvPr>
          <p:cNvSpPr txBox="1"/>
          <p:nvPr/>
        </p:nvSpPr>
        <p:spPr>
          <a:xfrm>
            <a:off x="6694803" y="2554340"/>
            <a:ext cx="363298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2.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 </a:t>
            </a:r>
            <a:r>
              <a:rPr kumimoji="1" lang="ko-KR" altLang="en-US" sz="24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파싱 형태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 </a:t>
            </a:r>
            <a:r>
              <a:rPr kumimoji="1" lang="en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instruction </a:t>
            </a:r>
            <a:br>
              <a:rPr kumimoji="1" lang="en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수행 능력</a:t>
            </a:r>
            <a:endParaRPr kumimoji="1" lang="en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524CAE-6744-4624-FC52-45FEBA28FBF4}"/>
              </a:ext>
            </a:extLst>
          </p:cNvPr>
          <p:cNvSpPr txBox="1"/>
          <p:nvPr/>
        </p:nvSpPr>
        <p:spPr>
          <a:xfrm>
            <a:off x="2158820" y="3515601"/>
            <a:ext cx="1450949" cy="923330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(a)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답변</a:t>
            </a:r>
            <a:br>
              <a:rPr kumimoji="1" lang="en-US" altLang="ko-KR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정확성</a:t>
            </a:r>
            <a:endParaRPr kumimoji="1" lang="en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07074-71A4-B66B-3499-F48206456B2A}"/>
              </a:ext>
            </a:extLst>
          </p:cNvPr>
          <p:cNvSpPr txBox="1"/>
          <p:nvPr/>
        </p:nvSpPr>
        <p:spPr>
          <a:xfrm>
            <a:off x="4025310" y="3515601"/>
            <a:ext cx="1199738" cy="923330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(b)</a:t>
            </a:r>
            <a:b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한국어 </a:t>
            </a:r>
            <a:b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유창성</a:t>
            </a:r>
            <a:endParaRPr kumimoji="1" lang="en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462003E-87F6-3B8C-DD92-9685153EE3A2}"/>
              </a:ext>
            </a:extLst>
          </p:cNvPr>
          <p:cNvSpPr txBox="1">
            <a:spLocks/>
          </p:cNvSpPr>
          <p:nvPr/>
        </p:nvSpPr>
        <p:spPr>
          <a:xfrm>
            <a:off x="4333813" y="36094"/>
            <a:ext cx="3869283" cy="80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 평가 및 선정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1A5F760-1418-B5B1-3068-B849805F359F}"/>
              </a:ext>
            </a:extLst>
          </p:cNvPr>
          <p:cNvSpPr txBox="1">
            <a:spLocks/>
          </p:cNvSpPr>
          <p:nvPr/>
        </p:nvSpPr>
        <p:spPr>
          <a:xfrm>
            <a:off x="1224458" y="4777104"/>
            <a:ext cx="5340636" cy="759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ko-KR" altLang="en-US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답변 데이터를 </a:t>
            </a:r>
            <a:br>
              <a:rPr kumimoji="1" lang="en-US" altLang="ko-KR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ko-KR" altLang="en-US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조원 </a:t>
            </a:r>
            <a:r>
              <a:rPr kumimoji="1" lang="en-US" altLang="ko-KR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4</a:t>
            </a:r>
            <a:r>
              <a:rPr kumimoji="1" lang="ko-KR" altLang="en-US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명이서 점수로 평가</a:t>
            </a:r>
            <a:r>
              <a:rPr kumimoji="1" lang="en-US" altLang="ko-KR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(0~10)</a:t>
            </a:r>
            <a:endParaRPr kumimoji="1" lang="ko-KR" altLang="en-US" sz="2000" dirty="0">
              <a:solidFill>
                <a:prstClr val="black"/>
              </a:solidFill>
              <a:ea typeface="S-Core Dream 5 Medium" panose="020B0503030302020204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82188091-47D6-4CED-080F-225864AE7334}"/>
              </a:ext>
            </a:extLst>
          </p:cNvPr>
          <p:cNvSpPr txBox="1">
            <a:spLocks/>
          </p:cNvSpPr>
          <p:nvPr/>
        </p:nvSpPr>
        <p:spPr>
          <a:xfrm>
            <a:off x="5853856" y="4824603"/>
            <a:ext cx="5340636" cy="759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ko-KR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JSON parsing</a:t>
            </a:r>
            <a:r>
              <a:rPr kumimoji="1" lang="ko-Kore-KR" altLang="en-US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의</a:t>
            </a:r>
            <a:r>
              <a:rPr kumimoji="1" lang="ko-KR" altLang="en-US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 성공 여부</a:t>
            </a:r>
            <a:br>
              <a:rPr kumimoji="1" lang="en-US" altLang="ko-KR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en-US" altLang="ko-KR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(0</a:t>
            </a:r>
            <a:r>
              <a:rPr kumimoji="1" lang="ko-KR" altLang="en-US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or 1)</a:t>
            </a:r>
            <a:endParaRPr kumimoji="1" lang="ko-KR" altLang="en-US" sz="2000" dirty="0">
              <a:solidFill>
                <a:prstClr val="black"/>
              </a:solidFill>
              <a:ea typeface="S-Core Dream 5 Medium" panose="020B0503030302020204" pitchFamily="34" charset="-127"/>
              <a:cs typeface="Pretendard Variable Medium" panose="020000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B4398-F0E1-E8A7-3356-A11B68ABF59D}"/>
              </a:ext>
            </a:extLst>
          </p:cNvPr>
          <p:cNvSpPr txBox="1"/>
          <p:nvPr/>
        </p:nvSpPr>
        <p:spPr>
          <a:xfrm>
            <a:off x="7304171" y="3548730"/>
            <a:ext cx="2617069" cy="923330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‘</a:t>
            </a:r>
            <a:r>
              <a:rPr kumimoji="1" lang="ko-KR" altLang="en-US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문서 요약</a:t>
            </a:r>
            <a:r>
              <a:rPr kumimoji="1" lang="en-US" altLang="ko-KR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’</a:t>
            </a:r>
            <a:r>
              <a:rPr kumimoji="1" lang="ko-KR" altLang="en-US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의 파싱 형태 </a:t>
            </a:r>
            <a:r>
              <a:rPr kumimoji="1" lang="en-US" altLang="ko-KR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instruction</a:t>
            </a:r>
            <a:r>
              <a:rPr kumimoji="1" lang="ko-KR" altLang="en-US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을 보고 파싱 형태로 만드는가</a:t>
            </a:r>
            <a:endParaRPr kumimoji="1" lang="en-US" altLang="ko-KR" dirty="0">
              <a:solidFill>
                <a:prstClr val="black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045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F54ED0F-800D-B139-DCFB-C6E28EB9C179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7C219C3-4C5F-A337-4496-33B5E12A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64" y="2487506"/>
            <a:ext cx="4387209" cy="9245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7537C19-3802-E1FB-7C20-A7695586F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64" y="3490464"/>
            <a:ext cx="4688541" cy="6781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BBD6B5C-E647-8122-1628-07D1473B21FF}"/>
              </a:ext>
            </a:extLst>
          </p:cNvPr>
          <p:cNvSpPr txBox="1"/>
          <p:nvPr/>
        </p:nvSpPr>
        <p:spPr>
          <a:xfrm>
            <a:off x="7181758" y="1119873"/>
            <a:ext cx="323822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Q.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과일 가격 상승에 인플레이션이 미치는 영향은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?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FC09C-AFC9-DC9C-2E72-F2C54BD2D879}"/>
              </a:ext>
            </a:extLst>
          </p:cNvPr>
          <p:cNvSpPr txBox="1"/>
          <p:nvPr/>
        </p:nvSpPr>
        <p:spPr>
          <a:xfrm>
            <a:off x="6598781" y="2404775"/>
            <a:ext cx="4404175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과일만으로도 전체 인플레이션율의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상당 부분을 차지하므로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과일 가격 상승은 전반적인 인플레이션에 상당한 영향을 미칩니다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D74937-86D3-311E-1950-1A9AEDE1D478}"/>
              </a:ext>
            </a:extLst>
          </p:cNvPr>
          <p:cNvSpPr txBox="1"/>
          <p:nvPr/>
        </p:nvSpPr>
        <p:spPr>
          <a:xfrm>
            <a:off x="6591192" y="4480604"/>
            <a:ext cx="22905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답변의 정확성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7</a:t>
            </a:r>
            <a:r>
              <a:rPr kumimoji="1" lang="ko-KR" altLang="en-US" b="1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점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9D3FC4-C155-B8B0-5771-88C25C86EA9C}"/>
              </a:ext>
            </a:extLst>
          </p:cNvPr>
          <p:cNvSpPr txBox="1"/>
          <p:nvPr/>
        </p:nvSpPr>
        <p:spPr>
          <a:xfrm>
            <a:off x="9064605" y="4469512"/>
            <a:ext cx="22603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한국어 유창성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: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8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점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D380DD-11B0-E57F-9F6B-7C338CE7CF45}"/>
              </a:ext>
            </a:extLst>
          </p:cNvPr>
          <p:cNvSpPr txBox="1"/>
          <p:nvPr/>
        </p:nvSpPr>
        <p:spPr>
          <a:xfrm>
            <a:off x="7861146" y="5027092"/>
            <a:ext cx="2044586" cy="646331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10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점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만점 기준으로 평가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0190B8-2253-9ABC-8461-0FBE221A01EE}"/>
              </a:ext>
            </a:extLst>
          </p:cNvPr>
          <p:cNvSpPr txBox="1"/>
          <p:nvPr/>
        </p:nvSpPr>
        <p:spPr>
          <a:xfrm>
            <a:off x="1356013" y="4480604"/>
            <a:ext cx="3241909" cy="646331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News 1</a:t>
            </a:r>
            <a:r>
              <a:rPr kumimoji="1" lang="ko-KR" altLang="en-US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-&gt;</a:t>
            </a:r>
            <a:r>
              <a:rPr kumimoji="1" lang="ko-KR" altLang="en-US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쉬운 질문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News 2</a:t>
            </a:r>
            <a:r>
              <a:rPr kumimoji="1" lang="ko-KR" altLang="en-US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-&gt;</a:t>
            </a:r>
            <a:r>
              <a:rPr kumimoji="1" lang="ko-KR" altLang="en-US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어려운 질문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</a:t>
            </a: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D164C2BE-1DA4-C41E-84BE-BC7B1BFF7C73}"/>
              </a:ext>
            </a:extLst>
          </p:cNvPr>
          <p:cNvSpPr/>
          <p:nvPr/>
        </p:nvSpPr>
        <p:spPr>
          <a:xfrm rot="5400000">
            <a:off x="8449503" y="1975551"/>
            <a:ext cx="702733" cy="165139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9" name="오른쪽 화살표[R] 38">
            <a:extLst>
              <a:ext uri="{FF2B5EF4-FFF2-40B4-BE49-F238E27FC236}">
                <a16:creationId xmlns:a16="http://schemas.microsoft.com/office/drawing/2014/main" id="{63A7BAE4-9396-4DED-1631-631ED5CC81E5}"/>
              </a:ext>
            </a:extLst>
          </p:cNvPr>
          <p:cNvSpPr/>
          <p:nvPr/>
        </p:nvSpPr>
        <p:spPr>
          <a:xfrm rot="8265115">
            <a:off x="7717649" y="3981307"/>
            <a:ext cx="970894" cy="11395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8E54332-0A8A-3DCA-68E7-B6ED761CEAC0}"/>
              </a:ext>
            </a:extLst>
          </p:cNvPr>
          <p:cNvSpPr txBox="1">
            <a:spLocks/>
          </p:cNvSpPr>
          <p:nvPr/>
        </p:nvSpPr>
        <p:spPr>
          <a:xfrm>
            <a:off x="4333813" y="36094"/>
            <a:ext cx="3869283" cy="80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 평가 및 선정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F19485-F29D-44D2-01B9-665049AF86AC}"/>
              </a:ext>
            </a:extLst>
          </p:cNvPr>
          <p:cNvSpPr txBox="1">
            <a:spLocks/>
          </p:cNvSpPr>
          <p:nvPr/>
        </p:nvSpPr>
        <p:spPr>
          <a:xfrm>
            <a:off x="694558" y="914215"/>
            <a:ext cx="6050626" cy="800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kumimoji="1"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소매업 문서 질의응답 평가 기준</a:t>
            </a:r>
            <a:endParaRPr kumimoji="1" lang="ko-Kore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FC0665D-CB5A-9EA9-3B51-3A70F7A9F450}"/>
              </a:ext>
            </a:extLst>
          </p:cNvPr>
          <p:cNvSpPr txBox="1">
            <a:spLocks/>
          </p:cNvSpPr>
          <p:nvPr/>
        </p:nvSpPr>
        <p:spPr>
          <a:xfrm>
            <a:off x="858283" y="5764150"/>
            <a:ext cx="10515600" cy="759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ko-KR" altLang="en-US" sz="28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조원 </a:t>
            </a:r>
            <a:r>
              <a:rPr kumimoji="1" lang="en-US" altLang="ko-KR" sz="28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4</a:t>
            </a:r>
            <a:r>
              <a:rPr kumimoji="1" lang="ko-KR" altLang="en-US" sz="28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명이 채점한 점수의 평균으로 모델을 비교</a:t>
            </a: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5F11CE5E-C128-ABC6-1A76-4DBC757FDC58}"/>
              </a:ext>
            </a:extLst>
          </p:cNvPr>
          <p:cNvSpPr/>
          <p:nvPr/>
        </p:nvSpPr>
        <p:spPr>
          <a:xfrm rot="2592078">
            <a:off x="8972030" y="3981306"/>
            <a:ext cx="970894" cy="11395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39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6DC51-B16E-A9F1-2658-E2D1B50EE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827AEF3-150D-5AE1-036C-0F4074CED356}"/>
              </a:ext>
            </a:extLst>
          </p:cNvPr>
          <p:cNvSpPr/>
          <p:nvPr/>
        </p:nvSpPr>
        <p:spPr>
          <a:xfrm>
            <a:off x="4562475" y="0"/>
            <a:ext cx="7629525" cy="6858000"/>
          </a:xfrm>
          <a:prstGeom prst="rect">
            <a:avLst/>
          </a:prstGeom>
          <a:solidFill>
            <a:srgbClr val="F2E5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HANNA Pro OTF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E825EE-6BEE-76B4-6762-0FA6D138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822700"/>
            <a:ext cx="2771775" cy="1377950"/>
          </a:xfrm>
        </p:spPr>
        <p:txBody>
          <a:bodyPr>
            <a:normAutofit fontScale="90000"/>
          </a:bodyPr>
          <a:lstStyle/>
          <a:p>
            <a:r>
              <a:rPr kumimoji="1" lang="en-US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TABLE OF</a:t>
            </a:r>
            <a:br>
              <a:rPr kumimoji="1" lang="en-US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CONTENTS</a:t>
            </a:r>
            <a:endParaRPr kumimoji="1" lang="ko-Kore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35DCB-18C4-93E9-9C73-B4358AFD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480" y="545742"/>
            <a:ext cx="4686300" cy="478948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kumimoji="1" lang="en-US" altLang="ko-Kore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kumimoji="1" lang="en-US" altLang="ko-Kore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kumimoji="1" lang="ko-Kore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프로젝트</a:t>
            </a: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수립 배경</a:t>
            </a:r>
            <a:endParaRPr kumimoji="1"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비버</a:t>
            </a:r>
            <a:r>
              <a:rPr kumimoji="1"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.ai</a:t>
            </a: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시연</a:t>
            </a:r>
            <a:endParaRPr kumimoji="1"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비버</a:t>
            </a:r>
            <a:r>
              <a:rPr kumimoji="1"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.ai </a:t>
            </a: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고도화 과정</a:t>
            </a:r>
            <a:endParaRPr kumimoji="1"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kumimoji="1"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Q&amp;A</a:t>
            </a:r>
          </a:p>
          <a:p>
            <a:pPr marL="514350" indent="-514350">
              <a:lnSpc>
                <a:spcPct val="150000"/>
              </a:lnSpc>
              <a:spcBef>
                <a:spcPts val="1200"/>
              </a:spcBef>
              <a:buAutoNum type="arabicPeriod"/>
            </a:pPr>
            <a:endParaRPr kumimoji="1" lang="ko-Kore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8F44BB-6067-B36B-5D7E-1CC1AEC030E2}"/>
              </a:ext>
            </a:extLst>
          </p:cNvPr>
          <p:cNvSpPr/>
          <p:nvPr/>
        </p:nvSpPr>
        <p:spPr>
          <a:xfrm>
            <a:off x="0" y="5200650"/>
            <a:ext cx="3705225" cy="171450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HANNA Pro OTF" panose="020B0600000101010101" pitchFamily="34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0B01C83-DFDD-4079-89CA-1EE6D75FBEE5}"/>
              </a:ext>
            </a:extLst>
          </p:cNvPr>
          <p:cNvSpPr txBox="1">
            <a:spLocks/>
          </p:cNvSpPr>
          <p:nvPr/>
        </p:nvSpPr>
        <p:spPr>
          <a:xfrm>
            <a:off x="5793041" y="1389319"/>
            <a:ext cx="4686300" cy="4789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en-US" sz="4800" dirty="0">
              <a:solidFill>
                <a:srgbClr val="D4603F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kumimoji="1" lang="en-US" altLang="en-US" sz="48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01.</a:t>
            </a:r>
          </a:p>
          <a:p>
            <a:pPr marL="0" indent="0">
              <a:buNone/>
            </a:pPr>
            <a:r>
              <a:rPr kumimoji="1" lang="en-US" altLang="en-US" sz="48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02.</a:t>
            </a:r>
          </a:p>
          <a:p>
            <a:pPr marL="0" indent="0">
              <a:buNone/>
            </a:pPr>
            <a:r>
              <a:rPr kumimoji="1" lang="en-US" altLang="en-US" sz="48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03.</a:t>
            </a:r>
          </a:p>
          <a:p>
            <a:pPr marL="0" indent="0">
              <a:buNone/>
            </a:pPr>
            <a:r>
              <a:rPr kumimoji="1" lang="en-US" altLang="en-US" sz="48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04.</a:t>
            </a:r>
          </a:p>
          <a:p>
            <a:pPr marL="0" indent="0">
              <a:buNone/>
            </a:pPr>
            <a:r>
              <a:rPr kumimoji="1" lang="ko-KR" altLang="en-US" sz="48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kumimoji="1" lang="en-US" altLang="en-US" sz="4800" dirty="0">
              <a:solidFill>
                <a:srgbClr val="D4603F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275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EAE75A4-FEB2-F472-4337-C9B1FC44B871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EFFF88-F866-A783-B8CE-B03F88E8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94" y="1731115"/>
            <a:ext cx="7217751" cy="38320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307A3C-A9A5-512B-ED5B-2F2964847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387" y="5563119"/>
            <a:ext cx="2186166" cy="985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235EC-7043-D893-9D77-01B9CE9FA064}"/>
              </a:ext>
            </a:extLst>
          </p:cNvPr>
          <p:cNvSpPr txBox="1"/>
          <p:nvPr/>
        </p:nvSpPr>
        <p:spPr>
          <a:xfrm>
            <a:off x="8732252" y="1411828"/>
            <a:ext cx="2520489" cy="369332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모델 별 표준편차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26828C-8968-22C2-A58E-D157370A4C20}"/>
              </a:ext>
            </a:extLst>
          </p:cNvPr>
          <p:cNvSpPr txBox="1"/>
          <p:nvPr/>
        </p:nvSpPr>
        <p:spPr>
          <a:xfrm>
            <a:off x="868275" y="5401470"/>
            <a:ext cx="3345475" cy="276999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쉬운 질문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어려운 질문에 대해 답변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정확도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5087CA-1C99-B55D-4F45-4EF100F86D49}"/>
              </a:ext>
            </a:extLst>
          </p:cNvPr>
          <p:cNvSpPr txBox="1"/>
          <p:nvPr/>
        </p:nvSpPr>
        <p:spPr>
          <a:xfrm>
            <a:off x="4876991" y="5392275"/>
            <a:ext cx="3525707" cy="276999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쉬운 질문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어려운 질문에 대해 답변 한국어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유창성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0D4B67C-6F3A-ADD1-62EA-B8BEF708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198"/>
            <a:ext cx="10515600" cy="75948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Pretendard Variable Medium" panose="02000003000000020004" pitchFamily="2" charset="-127"/>
              </a:rPr>
              <a:t>평가 결과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D38DD70-59DB-E153-1B58-764C17CF6C1B}"/>
              </a:ext>
            </a:extLst>
          </p:cNvPr>
          <p:cNvSpPr txBox="1">
            <a:spLocks/>
          </p:cNvSpPr>
          <p:nvPr/>
        </p:nvSpPr>
        <p:spPr>
          <a:xfrm>
            <a:off x="4333813" y="36094"/>
            <a:ext cx="3869283" cy="80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 평가 및 선정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7" name="그림 1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557F47D-285E-7A37-FBBF-E4B775E5D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123" y="1925628"/>
            <a:ext cx="3119257" cy="3360081"/>
          </a:xfrm>
          <a:prstGeom prst="rect">
            <a:avLst/>
          </a:prstGeom>
        </p:spPr>
      </p:pic>
      <p:pic>
        <p:nvPicPr>
          <p:cNvPr id="18" name="Picture 4" descr="GPT-4 Logo PNG Vector (SVG) Free Download">
            <a:extLst>
              <a:ext uri="{FF2B5EF4-FFF2-40B4-BE49-F238E27FC236}">
                <a16:creationId xmlns:a16="http://schemas.microsoft.com/office/drawing/2014/main" id="{B3EE3048-10DD-45D7-8846-1B3A4DF5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42" y="4438697"/>
            <a:ext cx="406054" cy="40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A303C45-DFEE-E3E1-C021-FDFC93339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820" y="4436772"/>
            <a:ext cx="408296" cy="4082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DDD843-0A76-67C8-BBB1-4A2564C40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4223" y="4398359"/>
            <a:ext cx="486730" cy="486730"/>
          </a:xfrm>
          <a:prstGeom prst="rect">
            <a:avLst/>
          </a:prstGeom>
        </p:spPr>
      </p:pic>
      <p:pic>
        <p:nvPicPr>
          <p:cNvPr id="22" name="Picture 4" descr="GPT-4 Logo PNG Vector (SVG) Free Download">
            <a:extLst>
              <a:ext uri="{FF2B5EF4-FFF2-40B4-BE49-F238E27FC236}">
                <a16:creationId xmlns:a16="http://schemas.microsoft.com/office/drawing/2014/main" id="{D6EDD7AE-E0E7-5AF2-92F6-28568B4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04" y="4654003"/>
            <a:ext cx="231086" cy="23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6C0A9-42CE-CA01-24E3-A90E5FD1A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704" y="4651625"/>
            <a:ext cx="232362" cy="23236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88BFE58-510F-79CC-711E-23ABC7E046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2659" y="4622021"/>
            <a:ext cx="276999" cy="27699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E0A1984C-C3A4-6E53-1CC9-F2A5413DABB2}"/>
              </a:ext>
            </a:extLst>
          </p:cNvPr>
          <p:cNvSpPr txBox="1">
            <a:spLocks/>
          </p:cNvSpPr>
          <p:nvPr/>
        </p:nvSpPr>
        <p:spPr>
          <a:xfrm>
            <a:off x="1007708" y="1050430"/>
            <a:ext cx="3869283" cy="80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R" sz="2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kumimoji="1" lang="ko-KR" altLang="en-US" sz="2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소매업 문서 질의응답</a:t>
            </a:r>
            <a:endParaRPr kumimoji="1" lang="ko-Kore-KR" altLang="en-US" sz="2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952731-B789-7262-60DD-342EB311B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59" y="4638746"/>
            <a:ext cx="277000" cy="2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1C6320B-B868-649C-31F9-6D6F02763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981" y="4465662"/>
            <a:ext cx="415771" cy="41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313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041A8CC-65EC-8BED-1A74-FEFE678CE47D}"/>
              </a:ext>
            </a:extLst>
          </p:cNvPr>
          <p:cNvGrpSpPr/>
          <p:nvPr/>
        </p:nvGrpSpPr>
        <p:grpSpPr>
          <a:xfrm>
            <a:off x="426976" y="655073"/>
            <a:ext cx="11378214" cy="5887824"/>
            <a:chOff x="427594" y="655852"/>
            <a:chExt cx="11378214" cy="588782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461F90-D397-89D0-A6A9-AF5FE863ABAD}"/>
                </a:ext>
              </a:extLst>
            </p:cNvPr>
            <p:cNvSpPr/>
            <p:nvPr/>
          </p:nvSpPr>
          <p:spPr>
            <a:xfrm>
              <a:off x="427594" y="679664"/>
              <a:ext cx="11378214" cy="5864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0B8DF0-C888-1901-0D53-27268C7AB1D4}"/>
                </a:ext>
              </a:extLst>
            </p:cNvPr>
            <p:cNvSpPr/>
            <p:nvPr/>
          </p:nvSpPr>
          <p:spPr>
            <a:xfrm rot="5400000">
              <a:off x="11108381" y="5948364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F1499F-D61F-9377-6DB0-0044445B6E8E}"/>
                </a:ext>
              </a:extLst>
            </p:cNvPr>
            <p:cNvSpPr/>
            <p:nvPr/>
          </p:nvSpPr>
          <p:spPr>
            <a:xfrm rot="10800000">
              <a:off x="10700910" y="6332535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C5F50F-7ED2-75FE-B8AE-242F33DD3232}"/>
                </a:ext>
              </a:extLst>
            </p:cNvPr>
            <p:cNvSpPr/>
            <p:nvPr/>
          </p:nvSpPr>
          <p:spPr>
            <a:xfrm>
              <a:off x="427594" y="781267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5D3E47-437A-4968-180C-BAADC9F7AC22}"/>
                </a:ext>
              </a:extLst>
            </p:cNvPr>
            <p:cNvSpPr/>
            <p:nvPr/>
          </p:nvSpPr>
          <p:spPr>
            <a:xfrm rot="5400000">
              <a:off x="20123" y="1165438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21B0FF0F-AB53-A5EE-7032-4B29F8A4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1203"/>
            <a:ext cx="10515600" cy="759485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ea typeface="S-Core Dream 5 Medium" panose="020B0503030302020204" pitchFamily="34" charset="-127"/>
              </a:rPr>
              <a:t>2.</a:t>
            </a:r>
            <a:r>
              <a:rPr kumimoji="1" lang="ko-KR" altLang="en-US" sz="2800" dirty="0">
                <a:ea typeface="S-Core Dream 5 Medium" panose="020B0503030302020204" pitchFamily="34" charset="-127"/>
              </a:rPr>
              <a:t>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-Core Dream 5 Medium" panose="020B0503030302020204" pitchFamily="34" charset="-127"/>
              </a:rPr>
              <a:t>JSON </a:t>
            </a:r>
            <a:r>
              <a:rPr kumimoji="1" lang="en-US" altLang="ko-KR" sz="2800" dirty="0">
                <a:ea typeface="S-Core Dream 5 Medium" panose="020B0503030302020204" pitchFamily="34" charset="-127"/>
              </a:rPr>
              <a:t>parsing</a:t>
            </a:r>
            <a:r>
              <a:rPr kumimoji="1" lang="ko-KR" altLang="en-US" sz="2800" dirty="0">
                <a:ea typeface="S-Core Dream 5 Medium" panose="020B0503030302020204" pitchFamily="34" charset="-127"/>
              </a:rPr>
              <a:t> 평가 기준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6CD636C-9966-094A-DCF4-8B6C4E853571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966FFA-032F-1A17-6111-FA943609B4B0}"/>
              </a:ext>
            </a:extLst>
          </p:cNvPr>
          <p:cNvSpPr txBox="1"/>
          <p:nvPr/>
        </p:nvSpPr>
        <p:spPr>
          <a:xfrm>
            <a:off x="1460866" y="1783841"/>
            <a:ext cx="3123010" cy="369332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문서 요약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parsing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능력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5F36B84-5C78-E656-0BF3-03A18C56D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4263"/>
            <a:ext cx="4141067" cy="23634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6454F3E-6188-D07B-B0BD-F296B4588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82" y="1202023"/>
            <a:ext cx="5469218" cy="2980232"/>
          </a:xfrm>
          <a:prstGeom prst="rect">
            <a:avLst/>
          </a:prstGeom>
          <a:ln>
            <a:solidFill>
              <a:srgbClr val="D4603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93D9A6-56C8-A5B5-584B-41FABFF1FA4A}"/>
              </a:ext>
            </a:extLst>
          </p:cNvPr>
          <p:cNvSpPr txBox="1"/>
          <p:nvPr/>
        </p:nvSpPr>
        <p:spPr>
          <a:xfrm>
            <a:off x="7443879" y="735702"/>
            <a:ext cx="2639456" cy="369332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파싱에 성공한 답변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38E15C6-2BCC-6DB4-2199-985A7EE05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806" y="3318332"/>
            <a:ext cx="3147994" cy="2980232"/>
          </a:xfrm>
          <a:prstGeom prst="rect">
            <a:avLst/>
          </a:prstGeom>
          <a:ln>
            <a:solidFill>
              <a:srgbClr val="D4603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2DE81B9-B440-443C-A2D3-2B7C03B28841}"/>
              </a:ext>
            </a:extLst>
          </p:cNvPr>
          <p:cNvSpPr txBox="1"/>
          <p:nvPr/>
        </p:nvSpPr>
        <p:spPr>
          <a:xfrm>
            <a:off x="5439819" y="4842882"/>
            <a:ext cx="2639456" cy="369332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파싱에 실패한 답변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FAEFE0-80AA-32E4-6D8C-0648E791A271}"/>
              </a:ext>
            </a:extLst>
          </p:cNvPr>
          <p:cNvSpPr txBox="1"/>
          <p:nvPr/>
        </p:nvSpPr>
        <p:spPr>
          <a:xfrm>
            <a:off x="2469596" y="5342977"/>
            <a:ext cx="5168670" cy="1077218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6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```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...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0" lang="en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The output should be formatted as a JSON instance that conforms to the JSON schema below.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...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" altLang="ko-KR" sz="16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```</a:t>
            </a:r>
            <a:br>
              <a:rPr kumimoji="0" lang="en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0" lang="en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// JSON parsing Instruction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E46093-0FEE-AF9D-73F7-0893E05E070F}"/>
              </a:ext>
            </a:extLst>
          </p:cNvPr>
          <p:cNvSpPr txBox="1"/>
          <p:nvPr/>
        </p:nvSpPr>
        <p:spPr>
          <a:xfrm>
            <a:off x="634654" y="5499930"/>
            <a:ext cx="1263321" cy="369332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Input : 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C8564C9C-5D0A-5D0D-F394-E6A9B4A37DD1}"/>
              </a:ext>
            </a:extLst>
          </p:cNvPr>
          <p:cNvSpPr/>
          <p:nvPr/>
        </p:nvSpPr>
        <p:spPr>
          <a:xfrm rot="5400000">
            <a:off x="8634235" y="1172158"/>
            <a:ext cx="229120" cy="10006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6FD04D02-83AA-C4AE-7AD1-ABC30EB5C8B5}"/>
              </a:ext>
            </a:extLst>
          </p:cNvPr>
          <p:cNvSpPr/>
          <p:nvPr/>
        </p:nvSpPr>
        <p:spPr>
          <a:xfrm>
            <a:off x="8075850" y="4978778"/>
            <a:ext cx="229120" cy="10006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58A5445F-E487-8850-B359-0C03D7D55D8C}"/>
              </a:ext>
            </a:extLst>
          </p:cNvPr>
          <p:cNvSpPr/>
          <p:nvPr/>
        </p:nvSpPr>
        <p:spPr>
          <a:xfrm>
            <a:off x="1901454" y="5679844"/>
            <a:ext cx="568142" cy="8900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98B5673A-7FA2-5A0D-6F3F-C9B4211D5087}"/>
              </a:ext>
            </a:extLst>
          </p:cNvPr>
          <p:cNvSpPr txBox="1">
            <a:spLocks/>
          </p:cNvSpPr>
          <p:nvPr/>
        </p:nvSpPr>
        <p:spPr>
          <a:xfrm>
            <a:off x="4333813" y="36094"/>
            <a:ext cx="3869283" cy="80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 평가 및 선정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025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E5F77080-6CFC-D1BD-D76F-78C77E6B0DCD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E80797DD-4F34-CF9C-8BF5-9182C8F2FC00}"/>
              </a:ext>
            </a:extLst>
          </p:cNvPr>
          <p:cNvGraphicFramePr/>
          <p:nvPr/>
        </p:nvGraphicFramePr>
        <p:xfrm>
          <a:off x="3410697" y="2354055"/>
          <a:ext cx="5370606" cy="233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0" name="Picture 4" descr="GPT-4 Logo PNG Vector (SVG) Free Download">
            <a:extLst>
              <a:ext uri="{FF2B5EF4-FFF2-40B4-BE49-F238E27FC236}">
                <a16:creationId xmlns:a16="http://schemas.microsoft.com/office/drawing/2014/main" id="{54EA2A1B-B0B0-E69C-974E-411D9D53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191" y="4584209"/>
            <a:ext cx="413155" cy="41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84967D-1D74-F4CE-346C-41AB55F5A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240" y="4567667"/>
            <a:ext cx="429697" cy="429697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A420EE3C-312A-A733-31B3-01EF541E133D}"/>
              </a:ext>
            </a:extLst>
          </p:cNvPr>
          <p:cNvSpPr txBox="1">
            <a:spLocks/>
          </p:cNvSpPr>
          <p:nvPr/>
        </p:nvSpPr>
        <p:spPr>
          <a:xfrm>
            <a:off x="4333813" y="36094"/>
            <a:ext cx="3869283" cy="80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 평가 및 선정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C1E2A70-A057-A135-2E2F-52FDBC65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533" y="4566949"/>
            <a:ext cx="521632" cy="5216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B40842A-F500-8D57-567F-E0BDE854B75D}"/>
              </a:ext>
            </a:extLst>
          </p:cNvPr>
          <p:cNvSpPr txBox="1"/>
          <p:nvPr/>
        </p:nvSpPr>
        <p:spPr>
          <a:xfrm>
            <a:off x="2071157" y="5455489"/>
            <a:ext cx="858371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format instruction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에 친화적인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GPT</a:t>
            </a: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b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vs</a:t>
            </a:r>
            <a:br>
              <a:rPr kumimoji="1"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그렇지 않은 로컬 모델</a:t>
            </a:r>
            <a:endParaRPr kumimoji="1" lang="en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E83EB500-6527-6E23-81C1-7CBABA2A8E92}"/>
              </a:ext>
            </a:extLst>
          </p:cNvPr>
          <p:cNvSpPr/>
          <p:nvPr/>
        </p:nvSpPr>
        <p:spPr>
          <a:xfrm rot="7948527">
            <a:off x="5757739" y="3031389"/>
            <a:ext cx="777963" cy="736047"/>
          </a:xfrm>
          <a:prstGeom prst="halfFrame">
            <a:avLst>
              <a:gd name="adj1" fmla="val 6112"/>
              <a:gd name="adj2" fmla="val 630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9CEF0E7-2D2D-B8AD-3E62-350315C6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198"/>
            <a:ext cx="10515600" cy="75948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평가 결과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9F630B6-F9F6-83BE-F3E4-A65DE5E9795E}"/>
              </a:ext>
            </a:extLst>
          </p:cNvPr>
          <p:cNvSpPr txBox="1">
            <a:spLocks/>
          </p:cNvSpPr>
          <p:nvPr/>
        </p:nvSpPr>
        <p:spPr>
          <a:xfrm>
            <a:off x="1007708" y="1050430"/>
            <a:ext cx="3869283" cy="80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ore-KR" sz="2200" dirty="0">
                <a:ea typeface="S-Core Dream 5 Medium" panose="020B0503030302020204" pitchFamily="34" charset="-127"/>
              </a:rPr>
              <a:t>2. JSON parsing</a:t>
            </a:r>
            <a:endParaRPr kumimoji="1" lang="ko-Kore-KR" altLang="en-US" sz="2200" dirty="0">
              <a:ea typeface="S-Core Dream 5 Medium" panose="020B0503030302020204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B81CD-5468-69B1-37B0-854B3BAA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831" y="4598645"/>
            <a:ext cx="415771" cy="41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36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7E5F6DF3-7671-B33E-C938-5453960AC468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3.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고도화 과정</a:t>
            </a:r>
            <a:endParaRPr kumimoji="1" lang="ko-Kore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9129D-7DAE-26FE-E51A-4401D657E396}"/>
              </a:ext>
            </a:extLst>
          </p:cNvPr>
          <p:cNvSpPr txBox="1"/>
          <p:nvPr/>
        </p:nvSpPr>
        <p:spPr>
          <a:xfrm>
            <a:off x="2500468" y="1945797"/>
            <a:ext cx="3160103" cy="369332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GPT4-turbo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2" name="Picture 4" descr="GPT-4 Logo PNG Vector (SVG) Free Download">
            <a:extLst>
              <a:ext uri="{FF2B5EF4-FFF2-40B4-BE49-F238E27FC236}">
                <a16:creationId xmlns:a16="http://schemas.microsoft.com/office/drawing/2014/main" id="{E7ED91A5-D2BE-C7ED-9412-66EC225B5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695" y="1913522"/>
            <a:ext cx="413155" cy="41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D77C01-6E69-FDFE-474C-9CBE56000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84" y="1915614"/>
            <a:ext cx="429697" cy="429697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2D94004C-5278-034B-F2B3-315C23EAB9B5}"/>
              </a:ext>
            </a:extLst>
          </p:cNvPr>
          <p:cNvSpPr txBox="1">
            <a:spLocks/>
          </p:cNvSpPr>
          <p:nvPr/>
        </p:nvSpPr>
        <p:spPr>
          <a:xfrm>
            <a:off x="4333813" y="36094"/>
            <a:ext cx="3869283" cy="80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-Core Dream 5 Medium" panose="020B0503030302020204" pitchFamily="34" charset="-127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 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성능 평가 및 선정</a:t>
            </a:r>
            <a:endParaRPr kumimoji="1" lang="ko-Kore-KR" altLang="en-US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FA70C3C-CCF2-757E-E643-32FECA06D01F}"/>
              </a:ext>
            </a:extLst>
          </p:cNvPr>
          <p:cNvSpPr txBox="1">
            <a:spLocks/>
          </p:cNvSpPr>
          <p:nvPr/>
        </p:nvSpPr>
        <p:spPr>
          <a:xfrm>
            <a:off x="944721" y="953938"/>
            <a:ext cx="10515600" cy="759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결론 및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LLM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선정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8D4DD-C1F8-BB1C-E61D-6C03FBB71134}"/>
              </a:ext>
            </a:extLst>
          </p:cNvPr>
          <p:cNvSpPr txBox="1"/>
          <p:nvPr/>
        </p:nvSpPr>
        <p:spPr>
          <a:xfrm>
            <a:off x="6627164" y="1935435"/>
            <a:ext cx="3020824" cy="369332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GPT3.5-turbo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61853-2FBB-8213-E7E6-EC3BBC2AC969}"/>
              </a:ext>
            </a:extLst>
          </p:cNvPr>
          <p:cNvSpPr txBox="1"/>
          <p:nvPr/>
        </p:nvSpPr>
        <p:spPr>
          <a:xfrm>
            <a:off x="6790839" y="2623457"/>
            <a:ext cx="2538004" cy="4086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문서에 대한 질의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6C9A9-F161-EDD1-38ED-BD10BF4F7F68}"/>
              </a:ext>
            </a:extLst>
          </p:cNvPr>
          <p:cNvSpPr txBox="1"/>
          <p:nvPr/>
        </p:nvSpPr>
        <p:spPr>
          <a:xfrm>
            <a:off x="2861096" y="3118483"/>
            <a:ext cx="2538004" cy="4086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테이블 데이터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160FE-260B-6E4C-6227-685A888EFD92}"/>
              </a:ext>
            </a:extLst>
          </p:cNvPr>
          <p:cNvSpPr txBox="1"/>
          <p:nvPr/>
        </p:nvSpPr>
        <p:spPr>
          <a:xfrm>
            <a:off x="2861096" y="2623457"/>
            <a:ext cx="2538004" cy="4086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시각화 차트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571E4-420C-CCC9-D7E2-E0DAE52909BB}"/>
              </a:ext>
            </a:extLst>
          </p:cNvPr>
          <p:cNvSpPr txBox="1"/>
          <p:nvPr/>
        </p:nvSpPr>
        <p:spPr>
          <a:xfrm>
            <a:off x="6790839" y="3161212"/>
            <a:ext cx="2538004" cy="4086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문서 요약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C2E5D-D35E-0EA5-FE84-D7EBB88ADCF3}"/>
              </a:ext>
            </a:extLst>
          </p:cNvPr>
          <p:cNvSpPr txBox="1"/>
          <p:nvPr/>
        </p:nvSpPr>
        <p:spPr>
          <a:xfrm>
            <a:off x="6797474" y="3668487"/>
            <a:ext cx="2538004" cy="4086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추천할 질문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DB2BA-135A-9534-DB14-BE87DD2B8239}"/>
              </a:ext>
            </a:extLst>
          </p:cNvPr>
          <p:cNvSpPr txBox="1"/>
          <p:nvPr/>
        </p:nvSpPr>
        <p:spPr>
          <a:xfrm>
            <a:off x="2382850" y="4264354"/>
            <a:ext cx="3160103" cy="369332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논리 있는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질의응답에 적합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01F0D-185F-EB2D-F749-F6EA69F64318}"/>
              </a:ext>
            </a:extLst>
          </p:cNvPr>
          <p:cNvSpPr txBox="1"/>
          <p:nvPr/>
        </p:nvSpPr>
        <p:spPr>
          <a:xfrm>
            <a:off x="6649047" y="4280657"/>
            <a:ext cx="3160103" cy="369332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가격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우선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(gpt-4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의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5%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가격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00E526BA-6E95-148B-2C6A-7947AE1F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071" y="5273895"/>
            <a:ext cx="8599225" cy="10202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=&gt;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 서비스 로직에 적합한 최적의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LLM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을</a:t>
            </a:r>
            <a:r>
              <a:rPr kumimoji="1" lang="ko-KR" altLang="en-US" sz="2800" dirty="0">
                <a:solidFill>
                  <a:prstClr val="black"/>
                </a:solidFill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 배치하여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 </a:t>
            </a:r>
            <a:b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</a:b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-Core Dream 5 Medium" panose="020B0503030302020204" pitchFamily="34" charset="-127"/>
                <a:cs typeface="Pretendard Variable Medium" panose="02000003000000020004" pitchFamily="2" charset="-127"/>
              </a:rPr>
              <a:t>서비스를 고도화</a:t>
            </a:r>
          </a:p>
        </p:txBody>
      </p:sp>
    </p:spTree>
    <p:extLst>
      <p:ext uri="{BB962C8B-B14F-4D97-AF65-F5344CB8AC3E}">
        <p14:creationId xmlns:p14="http://schemas.microsoft.com/office/powerpoint/2010/main" val="42183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EE5634-4E75-4E92-BEDB-10E18930F457}"/>
              </a:ext>
            </a:extLst>
          </p:cNvPr>
          <p:cNvSpPr/>
          <p:nvPr/>
        </p:nvSpPr>
        <p:spPr>
          <a:xfrm>
            <a:off x="451799" y="1945260"/>
            <a:ext cx="11288401" cy="4912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60E0A-4872-3923-BB7E-94C7B6D9F0C1}"/>
              </a:ext>
            </a:extLst>
          </p:cNvPr>
          <p:cNvSpPr txBox="1"/>
          <p:nvPr/>
        </p:nvSpPr>
        <p:spPr>
          <a:xfrm>
            <a:off x="2956971" y="4480482"/>
            <a:ext cx="1984168" cy="21236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실력 좋은 팀원들과 교수님을 통해 협업을 배우면서 개발할 수 있었습니다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쏟아져 나오는 신기술들을 걸러내고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빠르게 배워 적용해보는 경험을 해볼 수 있었습니다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마무리를 함께하지 못해 아쉽지만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팀원들이 열정적으로 잘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마무리해주셔서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고맙습니다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28AD61-3AB8-B603-5FE2-76949F16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39" y="2815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ore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감사합니다</a:t>
            </a:r>
            <a:r>
              <a:rPr kumimoji="1" lang="en-US" altLang="ko-Kore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!</a:t>
            </a:r>
            <a:endParaRPr lang="en-US" altLang="en-US" sz="4500" dirty="0">
              <a:latin typeface="BM JUA OTF" panose="02020603020101020101" pitchFamily="18" charset="-127"/>
              <a:ea typeface="BM JUA OTF" panose="02020603020101020101" pitchFamily="18" charset="-127"/>
              <a:cs typeface="Calibri Ligh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F1DF39-C6ED-04E2-0BE0-EECFA3B285F9}"/>
              </a:ext>
            </a:extLst>
          </p:cNvPr>
          <p:cNvSpPr/>
          <p:nvPr/>
        </p:nvSpPr>
        <p:spPr>
          <a:xfrm>
            <a:off x="0" y="1114425"/>
            <a:ext cx="3962781" cy="115207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7406E9-DF44-0B55-6A13-7FB45BC7211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1852" b="977"/>
          <a:stretch/>
        </p:blipFill>
        <p:spPr>
          <a:xfrm>
            <a:off x="748390" y="2236795"/>
            <a:ext cx="1800000" cy="1800000"/>
          </a:xfrm>
          <a:prstGeom prst="rect">
            <a:avLst/>
          </a:prstGeom>
          <a:ln w="31750">
            <a:solidFill>
              <a:srgbClr val="D4603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AB3106-1477-B8CB-A21A-1BFEFFC05F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97" y="2248268"/>
            <a:ext cx="1800000" cy="1800000"/>
          </a:xfrm>
          <a:prstGeom prst="rect">
            <a:avLst/>
          </a:prstGeom>
          <a:ln w="31750">
            <a:solidFill>
              <a:srgbClr val="D4603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ACECBD-8626-320C-BA5E-EA64D4983CA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95404" y="2248268"/>
            <a:ext cx="1800000" cy="1800000"/>
          </a:xfrm>
          <a:prstGeom prst="rect">
            <a:avLst/>
          </a:prstGeom>
          <a:ln w="31750">
            <a:solidFill>
              <a:srgbClr val="D4603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C46205-226C-6BF4-5B44-81FB95CE770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20103" y="2241435"/>
            <a:ext cx="1800000" cy="1800000"/>
          </a:xfrm>
          <a:prstGeom prst="rect">
            <a:avLst/>
          </a:prstGeom>
          <a:ln w="31750">
            <a:solidFill>
              <a:srgbClr val="D4603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61DEF-F4D9-C25C-2447-D6FA145B4D6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97777" y="2248268"/>
            <a:ext cx="1800000" cy="1800000"/>
          </a:xfrm>
          <a:prstGeom prst="rect">
            <a:avLst/>
          </a:prstGeom>
          <a:ln w="31750">
            <a:solidFill>
              <a:srgbClr val="D4603F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435C68-446A-491E-1B82-3F8166872369}"/>
              </a:ext>
            </a:extLst>
          </p:cNvPr>
          <p:cNvSpPr txBox="1"/>
          <p:nvPr/>
        </p:nvSpPr>
        <p:spPr>
          <a:xfrm>
            <a:off x="1241946" y="412839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강민우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290619-A226-1179-0D06-B8240E8EA1F5}"/>
              </a:ext>
            </a:extLst>
          </p:cNvPr>
          <p:cNvSpPr txBox="1"/>
          <p:nvPr/>
        </p:nvSpPr>
        <p:spPr>
          <a:xfrm>
            <a:off x="3480603" y="413705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백범성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5FB5A2-6392-E94F-4ACF-051AB5F4167B}"/>
              </a:ext>
            </a:extLst>
          </p:cNvPr>
          <p:cNvSpPr txBox="1"/>
          <p:nvPr/>
        </p:nvSpPr>
        <p:spPr>
          <a:xfrm>
            <a:off x="7988047" y="413796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최보근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84FA1-521C-274B-B3E4-6260336655F6}"/>
              </a:ext>
            </a:extLst>
          </p:cNvPr>
          <p:cNvSpPr txBox="1"/>
          <p:nvPr/>
        </p:nvSpPr>
        <p:spPr>
          <a:xfrm>
            <a:off x="10169245" y="415224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최승혁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3B4F4D-8FDA-2E24-6DF0-84A615345E63}"/>
              </a:ext>
            </a:extLst>
          </p:cNvPr>
          <p:cNvSpPr txBox="1"/>
          <p:nvPr/>
        </p:nvSpPr>
        <p:spPr>
          <a:xfrm>
            <a:off x="5475440" y="415224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서강문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61D5A-A03B-4454-1AE6-A5CDCE270244}"/>
              </a:ext>
            </a:extLst>
          </p:cNvPr>
          <p:cNvSpPr txBox="1"/>
          <p:nvPr/>
        </p:nvSpPr>
        <p:spPr>
          <a:xfrm>
            <a:off x="9664545" y="4480482"/>
            <a:ext cx="1800000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모르는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게 많았지만 팀원들과 열심히 하니 좋은 비버가 완성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된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것 같아 뿌듯합니다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8BEF7-CDCF-8B6C-4B88-1626FCAFECB7}"/>
              </a:ext>
            </a:extLst>
          </p:cNvPr>
          <p:cNvSpPr txBox="1"/>
          <p:nvPr/>
        </p:nvSpPr>
        <p:spPr>
          <a:xfrm>
            <a:off x="7425609" y="4480482"/>
            <a:ext cx="1800000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혼자서는 도저히 엄두도 나지 않는 프로젝트를 팀원 모두가 있었기에 수행할 수 있었다 생각합니다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모두 고생 많으셨습니다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8DFEC-4708-CC1A-3AE8-16B9DB7B1882}"/>
              </a:ext>
            </a:extLst>
          </p:cNvPr>
          <p:cNvSpPr txBox="1"/>
          <p:nvPr/>
        </p:nvSpPr>
        <p:spPr>
          <a:xfrm>
            <a:off x="5160050" y="4480482"/>
            <a:ext cx="2058617" cy="19389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다양한 능력을 가진 팀원들과 열심히 배우면서 </a:t>
            </a:r>
            <a:r>
              <a:rPr kumimoji="1" lang="ko-KR" altLang="en-US" sz="1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즐겁게 </a:t>
            </a:r>
            <a:r>
              <a:rPr kumimoji="1" lang="ko-KR" altLang="en-US" sz="1200" dirty="0" err="1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만들었습니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멘토인 이원석 교수님도 꾸준히 좋은 아이디어를 제공</a:t>
            </a:r>
            <a:r>
              <a:rPr kumimoji="1" lang="ko-KR" altLang="en-US" sz="1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해주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셔서 프로젝트 잘 마무리 할 수 있었어요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b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</a:b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마라톤처럼 길었던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6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개월</a:t>
            </a:r>
            <a:r>
              <a:rPr kumimoji="1" lang="en-US" altLang="ko-KR" sz="1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kumimoji="1" lang="ko-KR" altLang="en-US" sz="1200" dirty="0">
                <a:solidFill>
                  <a:prstClr val="black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팀원분들과 교수님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다들 고생하셨어요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!!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4E4E20-C609-B826-A0B7-B1B5EB96DA3C}"/>
              </a:ext>
            </a:extLst>
          </p:cNvPr>
          <p:cNvSpPr txBox="1"/>
          <p:nvPr/>
        </p:nvSpPr>
        <p:spPr>
          <a:xfrm>
            <a:off x="694759" y="4480482"/>
            <a:ext cx="1800000" cy="13849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프로젝트를 통해서 많은 것을 배웠습니다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인하대에 이런 프로그램이 있다는 것이 자랑스럽네요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탄중칠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그동안 수고 많으셨습니다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57C3D71-1625-0FFA-D28B-25330CA804AA}"/>
              </a:ext>
            </a:extLst>
          </p:cNvPr>
          <p:cNvSpPr txBox="1">
            <a:spLocks/>
          </p:cNvSpPr>
          <p:nvPr/>
        </p:nvSpPr>
        <p:spPr>
          <a:xfrm>
            <a:off x="1271926" y="1072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3000" dirty="0" err="1">
                <a:latin typeface="BM JUA OTF" panose="02020603020101020101" pitchFamily="18" charset="-127"/>
                <a:ea typeface="BM JUA OTF" panose="02020603020101020101" pitchFamily="18" charset="-127"/>
                <a:cs typeface="Calibri Light"/>
              </a:rPr>
              <a:t>개발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  <a:cs typeface="Calibri Light"/>
              </a:rPr>
              <a:t> 후기</a:t>
            </a:r>
            <a:endParaRPr lang="en-US" altLang="en-US" sz="3000" dirty="0">
              <a:latin typeface="BM JUA OTF" panose="02020603020101020101" pitchFamily="18" charset="-127"/>
              <a:ea typeface="BM JUA OTF" panose="02020603020101020101" pitchFamily="18" charset="-127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7903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19601-E2CC-FB52-1C45-4AA85A80E74C}"/>
              </a:ext>
            </a:extLst>
          </p:cNvPr>
          <p:cNvGrpSpPr/>
          <p:nvPr/>
        </p:nvGrpSpPr>
        <p:grpSpPr>
          <a:xfrm>
            <a:off x="0" y="87589"/>
            <a:ext cx="14803120" cy="6472986"/>
            <a:chOff x="0" y="99263"/>
            <a:chExt cx="14803120" cy="647298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36CB5A-EE05-E109-707E-F9A57DAA4FD6}"/>
                </a:ext>
              </a:extLst>
            </p:cNvPr>
            <p:cNvSpPr/>
            <p:nvPr/>
          </p:nvSpPr>
          <p:spPr>
            <a:xfrm>
              <a:off x="5287645" y="627062"/>
              <a:ext cx="9515475" cy="5945187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BM HANNA Pro OTF" panose="020B0600000101010101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433B3D-7B67-E5A4-BDA5-3573EFCFFC35}"/>
                </a:ext>
              </a:extLst>
            </p:cNvPr>
            <p:cNvSpPr/>
            <p:nvPr/>
          </p:nvSpPr>
          <p:spPr>
            <a:xfrm>
              <a:off x="0" y="1122363"/>
              <a:ext cx="9248775" cy="4912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BM HANNA Pro OTF" panose="020B0600000101010101" pitchFamily="34" charset="-127"/>
              </a:endParaRPr>
            </a:p>
          </p:txBody>
        </p:sp>
        <p:sp>
          <p:nvSpPr>
            <p:cNvPr id="7" name="부제목 2">
              <a:extLst>
                <a:ext uri="{FF2B5EF4-FFF2-40B4-BE49-F238E27FC236}">
                  <a16:creationId xmlns:a16="http://schemas.microsoft.com/office/drawing/2014/main" id="{EA588A02-EC8D-AB71-7BEE-B1E0BC62353A}"/>
                </a:ext>
              </a:extLst>
            </p:cNvPr>
            <p:cNvSpPr txBox="1">
              <a:spLocks/>
            </p:cNvSpPr>
            <p:nvPr/>
          </p:nvSpPr>
          <p:spPr>
            <a:xfrm>
              <a:off x="6572248" y="99263"/>
              <a:ext cx="5619751" cy="527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1" lang="ko-Kore-KR" altLang="en-US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탄소중립</a:t>
              </a:r>
              <a:r>
                <a:rPr kumimoji="1" lang="ko-KR" altLang="en-US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INNOVATION </a:t>
              </a:r>
              <a:r>
                <a:rPr kumimoji="1" lang="ko-KR" altLang="en-US" dirty="0"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아카데미 최종 발표</a:t>
              </a:r>
              <a:endPara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8F12025-8FB4-622F-9A46-6F0C8DBCB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695" y="961033"/>
            <a:ext cx="5619750" cy="131326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45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kumimoji="1" lang="en-US" altLang="ko-KR" sz="45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sz="4500" dirty="0">
                <a:solidFill>
                  <a:srgbClr val="D4603F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프로젝트 수립 배경</a:t>
            </a:r>
            <a:endParaRPr kumimoji="1" lang="ko-Kore-KR" altLang="en-US" sz="4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C71727ED-36A7-EEE8-0BAE-CFEB239ED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7304" y="2492532"/>
            <a:ext cx="8357684" cy="3089118"/>
          </a:xfrm>
        </p:spPr>
        <p:txBody>
          <a:bodyPr>
            <a:normAutofit/>
          </a:bodyPr>
          <a:lstStyle/>
          <a:p>
            <a:pPr marL="514350" indent="-514350" algn="l">
              <a:lnSpc>
                <a:spcPct val="200000"/>
              </a:lnSpc>
              <a:buFont typeface="+mj-lt"/>
              <a:buAutoNum type="romanUcPeriod"/>
            </a:pPr>
            <a:r>
              <a:rPr kumimoji="1" lang="ko-KR" altLang="en-US" sz="2800" dirty="0">
                <a:ea typeface="BM HANNA Pro OTF" panose="020B0600000101010101" pitchFamily="34" charset="-127"/>
              </a:rPr>
              <a:t>비버</a:t>
            </a:r>
            <a:r>
              <a:rPr kumimoji="1" lang="en-US" altLang="ko-KR" sz="2800" dirty="0">
                <a:ea typeface="BM HANNA Pro OTF" panose="020B0600000101010101" pitchFamily="34" charset="-127"/>
              </a:rPr>
              <a:t>.ai, 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소매업자를 위한 데이터 분석 서비스</a:t>
            </a:r>
            <a:endParaRPr kumimoji="1" lang="en-US" altLang="ko-KR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514350" indent="-514350" algn="l">
              <a:lnSpc>
                <a:spcPct val="200000"/>
              </a:lnSpc>
              <a:buFont typeface="+mj-lt"/>
              <a:buAutoNum type="romanUcPeriod"/>
            </a:pPr>
            <a:r>
              <a:rPr kumimoji="1" lang="ko-KR" altLang="en-US" sz="2800" dirty="0">
                <a:ea typeface="BM HANNA Pro OTF" panose="020B0600000101010101" pitchFamily="34" charset="-127"/>
              </a:rPr>
              <a:t>중간 평가에서의 비버</a:t>
            </a:r>
            <a:r>
              <a:rPr kumimoji="1" lang="en-US" altLang="ko-KR" sz="2800" dirty="0">
                <a:ea typeface="BM HANNA Pro OTF" panose="020B0600000101010101" pitchFamily="34" charset="-127"/>
              </a:rPr>
              <a:t>.ai</a:t>
            </a:r>
            <a:endParaRPr kumimoji="1" lang="en-US" altLang="ko-KR" sz="2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514350" indent="-514350" algn="l">
              <a:lnSpc>
                <a:spcPct val="200000"/>
              </a:lnSpc>
              <a:buFont typeface="+mj-lt"/>
              <a:buAutoNum type="romanUcPeriod"/>
            </a:pPr>
            <a:r>
              <a:rPr kumimoji="1" lang="ko-KR" altLang="en-US" sz="2800" dirty="0">
                <a:ea typeface="BM HANNA Pro OTF" panose="020B0600000101010101" pitchFamily="34" charset="-127"/>
              </a:rPr>
              <a:t>중간 평가 피드백</a:t>
            </a:r>
            <a:endParaRPr kumimoji="1" lang="ko-Kore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14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3FB62-2880-E5AF-944B-64B2B781E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410" y="1398103"/>
            <a:ext cx="6840410" cy="1748213"/>
          </a:xfrm>
        </p:spPr>
        <p:txBody>
          <a:bodyPr/>
          <a:lstStyle/>
          <a:p>
            <a:r>
              <a:rPr kumimoji="1" lang="ko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대규모 언어 모델</a:t>
            </a:r>
            <a:r>
              <a:rPr kumimoji="1" lang="en-US" altLang="ko-KR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(LLM)</a:t>
            </a:r>
            <a:r>
              <a:rPr kumimoji="1" lang="ko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의 특징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/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언어의 구조와 통계적 규칙을 </a:t>
            </a:r>
            <a:r>
              <a:rPr kumimoji="1" lang="ko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이해</a:t>
            </a:r>
            <a:endParaRPr kumimoji="1" lang="en-US" altLang="ko-KR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/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맥락이 주어지면 다음 문장을 </a:t>
            </a:r>
            <a:r>
              <a:rPr kumimoji="1" lang="ko-KR" altLang="en-US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생성</a:t>
            </a:r>
            <a:endParaRPr kumimoji="1" lang="en-US" altLang="ko-KR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C28E4F1-98F0-9194-692C-1DF6E0589CF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ore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수립 배경</a:t>
            </a:r>
            <a:endParaRPr kumimoji="1" lang="ko-Kore-KR" altLang="en-US" sz="2800" dirty="0">
              <a:solidFill>
                <a:schemeClr val="bg2">
                  <a:lumMod val="5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975F78-6D3F-E651-DF6E-8D6DDC20F65A}"/>
              </a:ext>
            </a:extLst>
          </p:cNvPr>
          <p:cNvSpPr/>
          <p:nvPr/>
        </p:nvSpPr>
        <p:spPr>
          <a:xfrm rot="10800000">
            <a:off x="5268234" y="2189057"/>
            <a:ext cx="528468" cy="45719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HANNA Pro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32E348-D793-9955-2867-7143C48BA497}"/>
              </a:ext>
            </a:extLst>
          </p:cNvPr>
          <p:cNvSpPr/>
          <p:nvPr/>
        </p:nvSpPr>
        <p:spPr>
          <a:xfrm rot="10800000">
            <a:off x="5279956" y="2617828"/>
            <a:ext cx="528468" cy="45719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HANNA Pro OTF" panose="020B0600000101010101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E1910B8-6683-8FF9-548E-0427B7914D5F}"/>
              </a:ext>
            </a:extLst>
          </p:cNvPr>
          <p:cNvSpPr txBox="1">
            <a:spLocks/>
          </p:cNvSpPr>
          <p:nvPr/>
        </p:nvSpPr>
        <p:spPr>
          <a:xfrm>
            <a:off x="4445615" y="3626934"/>
            <a:ext cx="7171917" cy="167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>
              <a:highlight>
                <a:srgbClr val="F2E5D0"/>
              </a:highlight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dirty="0">
                <a:highlight>
                  <a:srgbClr val="F2E5D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비버</a:t>
            </a:r>
            <a:r>
              <a:rPr kumimoji="1" lang="en-US" altLang="ko-KR" dirty="0">
                <a:highlight>
                  <a:srgbClr val="F2E5D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.ai, </a:t>
            </a:r>
            <a:r>
              <a:rPr kumimoji="1" lang="ko-KR" altLang="en-US" dirty="0">
                <a:highlight>
                  <a:srgbClr val="F2E5D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소매업자를 위한 데이터 분석 서비스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496FD8-0C22-817B-18F7-CFA8071C604F}"/>
              </a:ext>
            </a:extLst>
          </p:cNvPr>
          <p:cNvSpPr txBox="1">
            <a:spLocks/>
          </p:cNvSpPr>
          <p:nvPr/>
        </p:nvSpPr>
        <p:spPr>
          <a:xfrm>
            <a:off x="3952989" y="4384643"/>
            <a:ext cx="7447547" cy="142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/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접근하기 쉬운 자연어 인터페이스 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lvl="1"/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정규화</a:t>
            </a:r>
            <a:r>
              <a:rPr kumimoji="1" lang="en-US" altLang="ko-KR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되지 않은 다양한 소매업 데이터를 분석</a:t>
            </a:r>
            <a:endParaRPr kumimoji="1" lang="en-US" altLang="ko-KR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33A19156-52F7-23FD-DC14-73A06248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569" y="4175945"/>
            <a:ext cx="918840" cy="91884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8DB5DD3-9512-7269-56EB-BE4CD795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44" y="1275319"/>
            <a:ext cx="602579" cy="60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eta Offers Companies Free Use of Llama 2 Language Model">
            <a:extLst>
              <a:ext uri="{FF2B5EF4-FFF2-40B4-BE49-F238E27FC236}">
                <a16:creationId xmlns:a16="http://schemas.microsoft.com/office/drawing/2014/main" id="{3C2E8A39-FAEF-E8DB-9354-AC24DB2CC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22" y="1275319"/>
            <a:ext cx="1071499" cy="60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610D85FA-98AA-F1C5-ADA4-195A67AE1D72}"/>
              </a:ext>
            </a:extLst>
          </p:cNvPr>
          <p:cNvSpPr/>
          <p:nvPr/>
        </p:nvSpPr>
        <p:spPr>
          <a:xfrm rot="3603793">
            <a:off x="5033628" y="3199383"/>
            <a:ext cx="997680" cy="276918"/>
          </a:xfrm>
          <a:prstGeom prst="rightArrow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M HANNA Pro OTF" panose="020B0600000101010101" pitchFamily="34" charset="-127"/>
              <a:ea typeface="+mn-ea"/>
              <a:cs typeface="+mn-cs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7159A2E-843D-933B-0DA7-FA5B02D2C73C}"/>
              </a:ext>
            </a:extLst>
          </p:cNvPr>
          <p:cNvSpPr txBox="1">
            <a:spLocks/>
          </p:cNvSpPr>
          <p:nvPr/>
        </p:nvSpPr>
        <p:spPr>
          <a:xfrm>
            <a:off x="4567058" y="2859008"/>
            <a:ext cx="4310128" cy="8124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소매업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도메인에 적용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71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C980AF0F-7809-2FCC-BDD6-7DDC648C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788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LLM</a:t>
            </a:r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을 결합한 소매업 데이터 분석 </a:t>
            </a:r>
            <a:r>
              <a:rPr kumimoji="1" lang="ko-Kore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지원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65C18AC-1758-0B6D-4764-E0418C6891BF}"/>
              </a:ext>
            </a:extLst>
          </p:cNvPr>
          <p:cNvSpPr txBox="1">
            <a:spLocks/>
          </p:cNvSpPr>
          <p:nvPr/>
        </p:nvSpPr>
        <p:spPr>
          <a:xfrm>
            <a:off x="-692910" y="4685476"/>
            <a:ext cx="6788910" cy="1097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소매업 운영에서의 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탄소 배출을 최소화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SW/AI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기술을 통한 탄소중립              실현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C92FE7-67BC-8931-BEEC-29706B3DF3DC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ore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수립 배경</a:t>
            </a:r>
            <a:endParaRPr kumimoji="1" lang="ko-Kore-KR" altLang="en-US" sz="2800" dirty="0">
              <a:solidFill>
                <a:schemeClr val="bg2">
                  <a:lumMod val="5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6D4EF6B6-3DC3-0461-9491-A5F9E5302786}"/>
              </a:ext>
            </a:extLst>
          </p:cNvPr>
          <p:cNvSpPr/>
          <p:nvPr/>
        </p:nvSpPr>
        <p:spPr>
          <a:xfrm rot="5400000">
            <a:off x="2415007" y="3347408"/>
            <a:ext cx="997680" cy="490772"/>
          </a:xfrm>
          <a:prstGeom prst="rightArrow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HANNA Pro OTF" panose="020B0600000101010101" pitchFamily="34" charset="-127"/>
            </a:endParaRPr>
          </a:p>
        </p:txBody>
      </p:sp>
      <p:pic>
        <p:nvPicPr>
          <p:cNvPr id="2050" name="Picture 2" descr="Carbon neutral - Free ecology and environment icons">
            <a:extLst>
              <a:ext uri="{FF2B5EF4-FFF2-40B4-BE49-F238E27FC236}">
                <a16:creationId xmlns:a16="http://schemas.microsoft.com/office/drawing/2014/main" id="{098D6512-1B7D-8629-0943-91B8B624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955" y="5021761"/>
            <a:ext cx="719774" cy="71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916B2F5-E239-259D-5D46-ABCA95BAD78B}"/>
              </a:ext>
            </a:extLst>
          </p:cNvPr>
          <p:cNvSpPr txBox="1">
            <a:spLocks/>
          </p:cNvSpPr>
          <p:nvPr/>
        </p:nvSpPr>
        <p:spPr>
          <a:xfrm>
            <a:off x="1122794" y="1872759"/>
            <a:ext cx="3582105" cy="10164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ko-KR" altLang="en-US" dirty="0">
                <a:highlight>
                  <a:srgbClr val="F2E5D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일반 소매업자를 위한 </a:t>
            </a:r>
            <a:br>
              <a:rPr kumimoji="1" lang="en-US" altLang="ko-KR" dirty="0">
                <a:highlight>
                  <a:srgbClr val="F2E5D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ko-KR" altLang="en-US" dirty="0">
                <a:highlight>
                  <a:srgbClr val="F2E5D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데이터 분석 서비스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B6ABA3-98CD-3964-31D9-60C2A65E1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40" y="2073882"/>
            <a:ext cx="5511140" cy="3307766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660EF20-FDA9-BEC9-3614-CD63C0A82D5A}"/>
              </a:ext>
            </a:extLst>
          </p:cNvPr>
          <p:cNvSpPr txBox="1">
            <a:spLocks/>
          </p:cNvSpPr>
          <p:nvPr/>
        </p:nvSpPr>
        <p:spPr>
          <a:xfrm>
            <a:off x="5844540" y="5542144"/>
            <a:ext cx="5163640" cy="398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중간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평가</a:t>
            </a: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에서의 </a:t>
            </a:r>
            <a:r>
              <a:rPr kumimoji="1" lang="en-US" altLang="ko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`</a:t>
            </a:r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비버</a:t>
            </a:r>
            <a:r>
              <a:rPr kumimoji="1" lang="en-US" altLang="ko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.ai`</a:t>
            </a:r>
          </a:p>
        </p:txBody>
      </p:sp>
    </p:spTree>
    <p:extLst>
      <p:ext uri="{BB962C8B-B14F-4D97-AF65-F5344CB8AC3E}">
        <p14:creationId xmlns:p14="http://schemas.microsoft.com/office/powerpoint/2010/main" val="34948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3FB62-2880-E5AF-944B-64B2B781E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496" y="1212480"/>
            <a:ext cx="4310128" cy="812448"/>
          </a:xfrm>
        </p:spPr>
        <p:txBody>
          <a:bodyPr anchor="ctr" anchorCtr="0">
            <a:normAutofit/>
          </a:bodyPr>
          <a:lstStyle/>
          <a:p>
            <a:pPr marL="457200" lvl="1" indent="0" algn="ctr">
              <a:buNone/>
            </a:pP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&lt;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중간평가 피드백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&gt;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6D4EF6B6-3DC3-0461-9491-A5F9E5302786}"/>
              </a:ext>
            </a:extLst>
          </p:cNvPr>
          <p:cNvSpPr/>
          <p:nvPr/>
        </p:nvSpPr>
        <p:spPr>
          <a:xfrm>
            <a:off x="4350516" y="2678913"/>
            <a:ext cx="997680" cy="276918"/>
          </a:xfrm>
          <a:prstGeom prst="rightArrow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M HANNA Pro OTF" panose="020B0600000101010101" pitchFamily="34" charset="-127"/>
              <a:ea typeface="+mn-ea"/>
              <a:cs typeface="+mn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940FDC0-D1A8-B515-F4E0-F12D36F4B96B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수립 배경</a:t>
            </a:r>
            <a:endParaRPr kumimoji="1" lang="ko-Kore-KR" altLang="en-US" sz="2800" dirty="0">
              <a:solidFill>
                <a:schemeClr val="bg2">
                  <a:lumMod val="5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B79D0B1-1CAF-C603-B4C0-A50326A9DF80}"/>
              </a:ext>
            </a:extLst>
          </p:cNvPr>
          <p:cNvSpPr txBox="1">
            <a:spLocks/>
          </p:cNvSpPr>
          <p:nvPr/>
        </p:nvSpPr>
        <p:spPr>
          <a:xfrm>
            <a:off x="250492" y="4219019"/>
            <a:ext cx="4310128" cy="1509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소매업 도메인에 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특화된 서비스 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6D11437-0728-EDA3-160C-3EFD9B61BF22}"/>
              </a:ext>
            </a:extLst>
          </p:cNvPr>
          <p:cNvSpPr txBox="1">
            <a:spLocks/>
          </p:cNvSpPr>
          <p:nvPr/>
        </p:nvSpPr>
        <p:spPr>
          <a:xfrm>
            <a:off x="5236436" y="4479775"/>
            <a:ext cx="6204032" cy="279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kumimoji="1" lang="ko-KR" altLang="en-US" sz="20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소매업자에게 유용한 </a:t>
            </a:r>
            <a:r>
              <a:rPr kumimoji="1" lang="ko-KR" altLang="en-US" dirty="0">
                <a:solidFill>
                  <a:prstClr val="black"/>
                </a:solidFill>
                <a:highlight>
                  <a:srgbClr val="FF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대시보드 구성</a:t>
            </a:r>
            <a:r>
              <a:rPr kumimoji="1" lang="ko-KR" altLang="en-US" sz="18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 </a:t>
            </a:r>
            <a:r>
              <a:rPr kumimoji="1" lang="ko-KR" altLang="en-US" sz="20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강화</a:t>
            </a:r>
            <a:endParaRPr kumimoji="1" lang="en-US" altLang="ko-KR" sz="2000" dirty="0">
              <a:solidFill>
                <a:prstClr val="black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lvl="1">
              <a:buFontTx/>
              <a:buChar char="-"/>
            </a:pPr>
            <a:r>
              <a:rPr kumimoji="1" lang="ko-KR" altLang="en-US" sz="20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일반 소매업자를 위한 </a:t>
            </a:r>
            <a:r>
              <a:rPr kumimoji="1" lang="ko-KR" altLang="en-US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질문 추천</a:t>
            </a:r>
            <a:endParaRPr kumimoji="1" lang="en-US" altLang="ko-KR" dirty="0">
              <a:solidFill>
                <a:prstClr val="black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lvl="1">
              <a:buFontTx/>
              <a:buChar char="-"/>
            </a:pPr>
            <a:r>
              <a:rPr kumimoji="1" lang="ko-KR" altLang="en-US" sz="20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소매업 데이터 </a:t>
            </a:r>
            <a:r>
              <a:rPr kumimoji="1" lang="ko-KR" altLang="en-US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분석 특화 프롬프트</a:t>
            </a:r>
            <a:r>
              <a:rPr kumimoji="1" lang="en-US" altLang="ko-KR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(</a:t>
            </a:r>
            <a:r>
              <a:rPr kumimoji="1" lang="ko-KR" altLang="en-US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형태소 분석</a:t>
            </a:r>
            <a:r>
              <a:rPr kumimoji="1" lang="en-US" altLang="ko-KR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BD2604D2-BFFA-AFBE-E8E5-EF3EF8DA50A7}"/>
              </a:ext>
            </a:extLst>
          </p:cNvPr>
          <p:cNvSpPr txBox="1">
            <a:spLocks/>
          </p:cNvSpPr>
          <p:nvPr/>
        </p:nvSpPr>
        <p:spPr>
          <a:xfrm>
            <a:off x="297396" y="2056721"/>
            <a:ext cx="4310128" cy="1509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신뢰할 수 있는 </a:t>
            </a:r>
            <a:b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LLM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Output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63FFBF6-D1CD-9CF5-8AD4-94D88AD4860D}"/>
              </a:ext>
            </a:extLst>
          </p:cNvPr>
          <p:cNvSpPr txBox="1">
            <a:spLocks/>
          </p:cNvSpPr>
          <p:nvPr/>
        </p:nvSpPr>
        <p:spPr>
          <a:xfrm>
            <a:off x="5529672" y="1199278"/>
            <a:ext cx="4310128" cy="81244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&lt;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비버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.ai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개선 사항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&gt;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65C18AC-1758-0B6D-4764-E0418C6891BF}"/>
              </a:ext>
            </a:extLst>
          </p:cNvPr>
          <p:cNvSpPr txBox="1">
            <a:spLocks/>
          </p:cNvSpPr>
          <p:nvPr/>
        </p:nvSpPr>
        <p:spPr>
          <a:xfrm>
            <a:off x="5236435" y="2223370"/>
            <a:ext cx="6955565" cy="1494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kumimoji="1" lang="en-US" altLang="ko-KR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dirty="0">
                <a:solidFill>
                  <a:prstClr val="black"/>
                </a:solidFill>
                <a:highlight>
                  <a:srgbClr val="FF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답변 </a:t>
            </a:r>
            <a:r>
              <a:rPr kumimoji="1" lang="en-US" altLang="ko-KR" dirty="0">
                <a:solidFill>
                  <a:prstClr val="black"/>
                </a:solidFill>
                <a:highlight>
                  <a:srgbClr val="FF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`</a:t>
            </a:r>
            <a:r>
              <a:rPr kumimoji="1" lang="ko-KR" altLang="en-US" dirty="0">
                <a:solidFill>
                  <a:prstClr val="black"/>
                </a:solidFill>
                <a:highlight>
                  <a:srgbClr val="FF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소스 보기</a:t>
            </a:r>
            <a:r>
              <a:rPr kumimoji="1" lang="en-US" altLang="ko-KR" dirty="0">
                <a:solidFill>
                  <a:prstClr val="black"/>
                </a:solidFill>
                <a:highlight>
                  <a:srgbClr val="FF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      `</a:t>
            </a:r>
            <a:r>
              <a:rPr kumimoji="1" lang="ko-KR" altLang="en-US" dirty="0">
                <a:solidFill>
                  <a:prstClr val="black"/>
                </a:solidFill>
                <a:highlight>
                  <a:srgbClr val="FFFF00"/>
                </a:highlight>
                <a:latin typeface="BM JUA OTF" panose="02020603020101020101" pitchFamily="18" charset="-127"/>
                <a:ea typeface="BM JUA OTF" panose="02020603020101020101" pitchFamily="18" charset="-127"/>
              </a:rPr>
              <a:t> 기능</a:t>
            </a:r>
            <a:r>
              <a:rPr kumimoji="1" lang="en-US" altLang="ko-KR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(RAG)</a:t>
            </a:r>
          </a:p>
          <a:p>
            <a:pPr lvl="1">
              <a:buFontTx/>
              <a:buChar char="-"/>
            </a:pPr>
            <a:r>
              <a:rPr kumimoji="1" lang="ko-KR" altLang="en-US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논리적인 대답 생성</a:t>
            </a:r>
            <a:r>
              <a:rPr kumimoji="1" lang="en-US" altLang="ko-KR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(Chain of Thought)</a:t>
            </a:r>
          </a:p>
          <a:p>
            <a:pPr lvl="1">
              <a:buFontTx/>
              <a:buChar char="-"/>
            </a:pPr>
            <a:r>
              <a:rPr kumimoji="1" lang="en-US" altLang="ko-KR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LLM </a:t>
            </a:r>
            <a:r>
              <a:rPr kumimoji="1" lang="ko-KR" altLang="en-US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성능 평가</a:t>
            </a:r>
            <a:r>
              <a:rPr kumimoji="1" lang="en-US" altLang="ko-KR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(         vs         )  </a:t>
            </a: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C6032A8A-EAD3-5036-A1FD-19C005B47736}"/>
              </a:ext>
            </a:extLst>
          </p:cNvPr>
          <p:cNvSpPr/>
          <p:nvPr/>
        </p:nvSpPr>
        <p:spPr>
          <a:xfrm>
            <a:off x="4320824" y="4835341"/>
            <a:ext cx="997680" cy="276918"/>
          </a:xfrm>
          <a:prstGeom prst="rightArrow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M HANNA Pro OTF" panose="020B0600000101010101" pitchFamily="34" charset="-127"/>
              <a:ea typeface="+mn-ea"/>
              <a:cs typeface="+mn-cs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177D3CDE-44BD-8D8D-1511-9C320EA9D113}"/>
              </a:ext>
            </a:extLst>
          </p:cNvPr>
          <p:cNvSpPr txBox="1">
            <a:spLocks/>
          </p:cNvSpPr>
          <p:nvPr/>
        </p:nvSpPr>
        <p:spPr>
          <a:xfrm>
            <a:off x="1361031" y="6771837"/>
            <a:ext cx="7782968" cy="2031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M HANNA Pro OTF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&lt;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중간평가 피드백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&gt;</a:t>
            </a:r>
            <a:b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ChatGPT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와 구별되는 소매업 도메인 특화 서비스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lvl="1" algn="ctr">
              <a:buFontTx/>
              <a:buChar char="-"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데이터 처리 분석 결과에 대한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Quality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측정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lvl="1" algn="ctr">
              <a:buFontTx/>
              <a:buChar char="-"/>
            </a:pP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최신 기술을 활용한 질의응답과 활용성이 긍정적임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주제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소매업 도메인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에 대한 특화 서비스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6" name="Picture 2" descr="Source-Code Icons - Free SVG &amp; PNG Source-Code Images - Noun Project">
            <a:extLst>
              <a:ext uri="{FF2B5EF4-FFF2-40B4-BE49-F238E27FC236}">
                <a16:creationId xmlns:a16="http://schemas.microsoft.com/office/drawing/2014/main" id="{F2780E8A-E8AA-4843-FF09-4864BD1C9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52" y="2228911"/>
            <a:ext cx="411018" cy="4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rand assets - Hugging Face">
            <a:extLst>
              <a:ext uri="{FF2B5EF4-FFF2-40B4-BE49-F238E27FC236}">
                <a16:creationId xmlns:a16="http://schemas.microsoft.com/office/drawing/2014/main" id="{C8ECD21A-3F3A-32D5-3411-67F00497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069" y="2909716"/>
            <a:ext cx="632817" cy="6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0F841F-06FB-06CC-AFCA-C11160C18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027" y="3004011"/>
            <a:ext cx="455397" cy="4553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FA50FE-289E-3326-9636-2C4ABCCD3EC8}"/>
              </a:ext>
            </a:extLst>
          </p:cNvPr>
          <p:cNvSpPr/>
          <p:nvPr/>
        </p:nvSpPr>
        <p:spPr>
          <a:xfrm rot="10800000">
            <a:off x="1681885" y="2765782"/>
            <a:ext cx="657553" cy="60544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HANNA Pro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270CAF-D416-8BA3-1568-D8D6247BAC3E}"/>
              </a:ext>
            </a:extLst>
          </p:cNvPr>
          <p:cNvSpPr/>
          <p:nvPr/>
        </p:nvSpPr>
        <p:spPr>
          <a:xfrm rot="10800000">
            <a:off x="1539291" y="4913256"/>
            <a:ext cx="942646" cy="45719"/>
          </a:xfrm>
          <a:prstGeom prst="rect">
            <a:avLst/>
          </a:prstGeom>
          <a:solidFill>
            <a:srgbClr val="D460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73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E1F4087-0458-B3BB-4172-8CB4979ACC13}"/>
              </a:ext>
            </a:extLst>
          </p:cNvPr>
          <p:cNvGrpSpPr/>
          <p:nvPr/>
        </p:nvGrpSpPr>
        <p:grpSpPr>
          <a:xfrm>
            <a:off x="0" y="87589"/>
            <a:ext cx="14803120" cy="6472986"/>
            <a:chOff x="0" y="99263"/>
            <a:chExt cx="14803120" cy="64729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B7FD00-24B0-B23D-64FC-5DDBC10789EA}"/>
                </a:ext>
              </a:extLst>
            </p:cNvPr>
            <p:cNvSpPr/>
            <p:nvPr/>
          </p:nvSpPr>
          <p:spPr>
            <a:xfrm>
              <a:off x="5287645" y="627062"/>
              <a:ext cx="9515475" cy="5945187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HANNA Pro OTF" panose="020B0600000101010101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30A2040-0CCE-B3C0-5E84-F7B0E477EBED}"/>
                </a:ext>
              </a:extLst>
            </p:cNvPr>
            <p:cNvSpPr/>
            <p:nvPr/>
          </p:nvSpPr>
          <p:spPr>
            <a:xfrm>
              <a:off x="0" y="1122363"/>
              <a:ext cx="9248775" cy="4912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HANNA Pro OTF" panose="020B0600000101010101" pitchFamily="34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" name="부제목 2">
              <a:extLst>
                <a:ext uri="{FF2B5EF4-FFF2-40B4-BE49-F238E27FC236}">
                  <a16:creationId xmlns:a16="http://schemas.microsoft.com/office/drawing/2014/main" id="{BB570A3D-C667-ADA8-2516-5A92D6ECDFEC}"/>
                </a:ext>
              </a:extLst>
            </p:cNvPr>
            <p:cNvSpPr txBox="1">
              <a:spLocks/>
            </p:cNvSpPr>
            <p:nvPr/>
          </p:nvSpPr>
          <p:spPr>
            <a:xfrm>
              <a:off x="6572248" y="99263"/>
              <a:ext cx="5619751" cy="527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ko-Kore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M HANNA Pro OTF" panose="020B0600000101010101" pitchFamily="34" charset="-127"/>
                  <a:ea typeface="BM HANNA Pro OTF" panose="020B0600000101010101" pitchFamily="34" charset="-127"/>
                  <a:cs typeface="+mn-cs"/>
                </a:rPr>
                <a:t>탄소중립</a:t>
              </a:r>
              <a:r>
                <a: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M HANNA Pro OTF" panose="020B0600000101010101" pitchFamily="34" charset="-127"/>
                  <a:ea typeface="BM HANNA Pro OTF" panose="020B0600000101010101" pitchFamily="34" charset="-127"/>
                  <a:cs typeface="+mn-cs"/>
                </a:rPr>
                <a:t> </a:t>
              </a:r>
              <a:r>
                <a:rPr kumimoji="1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M HANNA Pro OTF" panose="020B0600000101010101" pitchFamily="34" charset="-127"/>
                  <a:ea typeface="BM HANNA Pro OTF" panose="020B0600000101010101" pitchFamily="34" charset="-127"/>
                  <a:cs typeface="+mn-cs"/>
                </a:rPr>
                <a:t>INNOVATION </a:t>
              </a:r>
              <a:r>
                <a: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M HANNA Pro OTF" panose="020B0600000101010101" pitchFamily="34" charset="-127"/>
                  <a:ea typeface="BM HANNA Pro OTF" panose="020B0600000101010101" pitchFamily="34" charset="-127"/>
                  <a:cs typeface="+mn-cs"/>
                </a:rPr>
                <a:t>아카데미 최종 발표</a:t>
              </a:r>
              <a:endPara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74F99DEC-AC4C-AF78-A880-B15D73353CEC}"/>
              </a:ext>
            </a:extLst>
          </p:cNvPr>
          <p:cNvSpPr txBox="1">
            <a:spLocks/>
          </p:cNvSpPr>
          <p:nvPr/>
        </p:nvSpPr>
        <p:spPr>
          <a:xfrm>
            <a:off x="734695" y="961033"/>
            <a:ext cx="5619750" cy="13132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500" b="0" i="0" u="none" strike="noStrike" kern="1200" cap="none" spc="0" normalizeH="0" baseline="0" noProof="0" dirty="0">
                <a:ln>
                  <a:noFill/>
                </a:ln>
                <a:solidFill>
                  <a:srgbClr val="D4603F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2.</a:t>
            </a:r>
            <a:r>
              <a:rPr kumimoji="1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D4603F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 </a:t>
            </a:r>
            <a:r>
              <a:rPr kumimoji="1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비버</a:t>
            </a:r>
            <a:r>
              <a:rPr kumimoji="1" lang="en-US" altLang="ko-KR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.ai</a:t>
            </a:r>
            <a:r>
              <a:rPr kumimoji="1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j-cs"/>
              </a:rPr>
              <a:t> </a:t>
            </a:r>
            <a:r>
              <a:rPr kumimoji="1" lang="ko-KR" altLang="en-US" sz="4500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시연</a:t>
            </a:r>
            <a:endParaRPr kumimoji="1" lang="ko-Kore-KR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j-cs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B6C8741-D552-0E15-3443-FFEF212BB6C6}"/>
              </a:ext>
            </a:extLst>
          </p:cNvPr>
          <p:cNvSpPr txBox="1">
            <a:spLocks/>
          </p:cNvSpPr>
          <p:nvPr/>
        </p:nvSpPr>
        <p:spPr>
          <a:xfrm>
            <a:off x="1297304" y="2423949"/>
            <a:ext cx="9408796" cy="3599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1" lang="ko-Kore-KR" altLang="en-US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테이블</a:t>
            </a:r>
            <a:r>
              <a:rPr kumimoji="1" lang="ko-KR" altLang="en-US" dirty="0">
                <a:solidFill>
                  <a:prstClr val="black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데이터 시연</a:t>
            </a:r>
            <a:endParaRPr kumimoji="1" lang="en-US" altLang="ko-KR" dirty="0">
              <a:solidFill>
                <a:prstClr val="black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문서 시연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HANNA Pro OTF" panose="020B0600000101010101" pitchFamily="34" charset="-127"/>
              <a:ea typeface="BM HANNA Pro OTF" panose="020B0600000101010101" pitchFamily="34" charset="-127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랜딩 페이지 및 </a:t>
            </a: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다크모드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HANNA Pro OTF" panose="020B0600000101010101" pitchFamily="34" charset="-127"/>
              <a:ea typeface="BM HANNA Pro OTF" panose="020B0600000101010101" pitchFamily="34" charset="-127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1" lang="ko-Kore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HANNA Pro OTF" panose="020B0600000101010101" pitchFamily="34" charset="-127"/>
              <a:ea typeface="BM HANNA Pro OTF" panose="020B0600000101010101" pitchFamily="34" charset="-127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HANNA Pro OTF" panose="020B0600000101010101" pitchFamily="34" charset="-127"/>
              <a:ea typeface="BM HANNA Pro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696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EA7C81-9D8F-DA17-5984-198BD78E8BAA}"/>
              </a:ext>
            </a:extLst>
          </p:cNvPr>
          <p:cNvGrpSpPr/>
          <p:nvPr/>
        </p:nvGrpSpPr>
        <p:grpSpPr>
          <a:xfrm>
            <a:off x="426976" y="655073"/>
            <a:ext cx="11378214" cy="5887824"/>
            <a:chOff x="427594" y="655852"/>
            <a:chExt cx="11378214" cy="588782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56BD38-46CC-56EB-C583-110DBDE3ED4C}"/>
                </a:ext>
              </a:extLst>
            </p:cNvPr>
            <p:cNvSpPr/>
            <p:nvPr/>
          </p:nvSpPr>
          <p:spPr>
            <a:xfrm>
              <a:off x="427594" y="679664"/>
              <a:ext cx="11378214" cy="5864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2A5326-AECA-A104-7F06-68A8E95EBDC4}"/>
                </a:ext>
              </a:extLst>
            </p:cNvPr>
            <p:cNvSpPr/>
            <p:nvPr/>
          </p:nvSpPr>
          <p:spPr>
            <a:xfrm rot="5400000">
              <a:off x="11108381" y="5948364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C4FAD78-C57E-1259-36EA-2DB92E2101F8}"/>
                </a:ext>
              </a:extLst>
            </p:cNvPr>
            <p:cNvSpPr/>
            <p:nvPr/>
          </p:nvSpPr>
          <p:spPr>
            <a:xfrm rot="10800000">
              <a:off x="10700910" y="6332535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01A0B5-22B8-469D-1A8B-8FF8290A51DD}"/>
                </a:ext>
              </a:extLst>
            </p:cNvPr>
            <p:cNvSpPr/>
            <p:nvPr/>
          </p:nvSpPr>
          <p:spPr>
            <a:xfrm>
              <a:off x="427594" y="781267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C6860F-C785-6286-3582-4811ACE46699}"/>
                </a:ext>
              </a:extLst>
            </p:cNvPr>
            <p:cNvSpPr/>
            <p:nvPr/>
          </p:nvSpPr>
          <p:spPr>
            <a:xfrm rot="5400000">
              <a:off x="20123" y="1165438"/>
              <a:ext cx="1104898" cy="85725"/>
            </a:xfrm>
            <a:prstGeom prst="rect">
              <a:avLst/>
            </a:prstGeom>
            <a:solidFill>
              <a:srgbClr val="D460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689CE426-6116-9F6E-180C-A086326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390"/>
            <a:ext cx="10515600" cy="783298"/>
          </a:xfrm>
        </p:spPr>
        <p:txBody>
          <a:bodyPr/>
          <a:lstStyle/>
          <a:p>
            <a:r>
              <a:rPr kumimoji="1"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테이블 데이터 시연</a:t>
            </a:r>
            <a:endParaRPr kumimoji="1"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1BA27-CD16-D2D0-4096-7AA1B13CA524}"/>
              </a:ext>
            </a:extLst>
          </p:cNvPr>
          <p:cNvSpPr txBox="1"/>
          <p:nvPr/>
        </p:nvSpPr>
        <p:spPr>
          <a:xfrm>
            <a:off x="1399618" y="1878816"/>
            <a:ext cx="3675701" cy="800219"/>
          </a:xfrm>
          <a:prstGeom prst="rect">
            <a:avLst/>
          </a:prstGeom>
          <a:solidFill>
            <a:srgbClr val="F2E5D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농축수산물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소매가격 정보</a:t>
            </a: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공공데이터포털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DD46685-9FCC-7033-5AEF-18B1C932849A}"/>
              </a:ext>
            </a:extLst>
          </p:cNvPr>
          <p:cNvSpPr txBox="1">
            <a:spLocks/>
          </p:cNvSpPr>
          <p:nvPr/>
        </p:nvSpPr>
        <p:spPr>
          <a:xfrm>
            <a:off x="427594" y="124065"/>
            <a:ext cx="5619750" cy="78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비버</a:t>
            </a:r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.ai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시연</a:t>
            </a:r>
            <a:endParaRPr kumimoji="1" lang="ko-Kore-KR" altLang="en-US" sz="2800" dirty="0">
              <a:solidFill>
                <a:schemeClr val="bg2">
                  <a:lumMod val="50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AF633D-96C4-B31B-A7FC-B97C5DE4F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98" y="2245508"/>
            <a:ext cx="5434002" cy="31502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0A6FC6-9AB4-91F2-3980-179769677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02" y="2832924"/>
            <a:ext cx="4833296" cy="11921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0479CA-E408-FD10-2321-B668084C0E64}"/>
              </a:ext>
            </a:extLst>
          </p:cNvPr>
          <p:cNvSpPr txBox="1"/>
          <p:nvPr/>
        </p:nvSpPr>
        <p:spPr>
          <a:xfrm>
            <a:off x="6305153" y="5967105"/>
            <a:ext cx="5210081" cy="276999"/>
          </a:xfrm>
          <a:prstGeom prst="rect">
            <a:avLst/>
          </a:prstGeom>
          <a:solidFill>
            <a:srgbClr val="F2E5D0"/>
          </a:solidFill>
          <a:ln>
            <a:solidFill>
              <a:srgbClr val="D4603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공공데이터포털</a:t>
            </a:r>
            <a:r>
              <a:rPr kumimoji="1" lang="en-US" altLang="ko-KR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kumimoji="1"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" altLang="ko-KR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https://</a:t>
            </a:r>
            <a:r>
              <a:rPr kumimoji="1" lang="en" altLang="ko-KR" sz="12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www.data.go.kr</a:t>
            </a:r>
            <a:r>
              <a:rPr kumimoji="1" lang="en" altLang="ko-KR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/data/15087482/</a:t>
            </a:r>
            <a:r>
              <a:rPr kumimoji="1" lang="en" altLang="ko-KR" sz="12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fileData.do</a:t>
            </a:r>
            <a:endParaRPr kumimoji="1" lang="ko-KR" altLang="en-US" sz="1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9688B2-2AFB-9652-428C-13FE128A4C79}"/>
              </a:ext>
            </a:extLst>
          </p:cNvPr>
          <p:cNvSpPr txBox="1"/>
          <p:nvPr/>
        </p:nvSpPr>
        <p:spPr>
          <a:xfrm>
            <a:off x="1213755" y="4119146"/>
            <a:ext cx="4312103" cy="1015663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 데이터프레임은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1996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월부터의 농산물 관련 정보를 담고 있는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25535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개의 행과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8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개의 열로 구성된 데이터입니다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주요 내용은 각 농산물의 품목명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품종명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평균가격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등급명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유통단계별 무게 및 단위로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모든 열에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결측치가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없습니다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 데이터는 농산물의 가격 변동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품질 등급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유통 과정에 대한 연구 및 분석에 유용하게 사용될 수 있습니다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</a:p>
          <a:p>
            <a:pPr algn="just"/>
            <a:endParaRPr kumimoji="1" lang="ko-KR" altLang="en-US" sz="1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80F0E4B-C721-C42B-C95E-866E5AC91038}"/>
              </a:ext>
            </a:extLst>
          </p:cNvPr>
          <p:cNvSpPr txBox="1">
            <a:spLocks/>
          </p:cNvSpPr>
          <p:nvPr/>
        </p:nvSpPr>
        <p:spPr>
          <a:xfrm>
            <a:off x="111469" y="6858000"/>
            <a:ext cx="10515600" cy="55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5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초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34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2E5D0"/>
        </a:solidFill>
        <a:ln>
          <a:solidFill>
            <a:srgbClr val="D4603F"/>
          </a:solidFill>
        </a:ln>
      </a:spPr>
      <a:bodyPr wrap="square" rtlCol="0">
        <a:spAutoFit/>
      </a:bodyPr>
      <a:lstStyle>
        <a:defPPr algn="ctr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탄중칠_최종발표자료_v262131" id="{E48908FD-9A55-AE41-AC96-158DF58734C5}" vid="{57A9D785-F361-FB43-86A2-D3B537E5CF2F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2E5D0"/>
        </a:solidFill>
        <a:ln>
          <a:solidFill>
            <a:srgbClr val="D4603F"/>
          </a:solidFill>
        </a:ln>
      </a:spPr>
      <a:bodyPr wrap="square" rtlCol="0">
        <a:spAutoFit/>
      </a:bodyPr>
      <a:lstStyle>
        <a:defPPr algn="ctr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탄중칠_최종발표자료_v262131" id="{E48908FD-9A55-AE41-AC96-158DF58734C5}" vid="{8BD012EC-07D1-5E42-8845-A150A1A2A116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10139</TotalTime>
  <Words>2992</Words>
  <Application>Microsoft Macintosh PowerPoint</Application>
  <PresentationFormat>와이드스크린</PresentationFormat>
  <Paragraphs>631</Paragraphs>
  <Slides>34</Slides>
  <Notes>34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Calibri Light</vt:lpstr>
      <vt:lpstr>Arial</vt:lpstr>
      <vt:lpstr>BM JUA OTF</vt:lpstr>
      <vt:lpstr>Source Sans Pro</vt:lpstr>
      <vt:lpstr>BM HANNA Pro OTF</vt:lpstr>
      <vt:lpstr>Calibri</vt:lpstr>
      <vt:lpstr>S-Core Dream 5 Medium</vt:lpstr>
      <vt:lpstr>Wingdings</vt:lpstr>
      <vt:lpstr>Office 테마</vt:lpstr>
      <vt:lpstr>1_Office 테마</vt:lpstr>
      <vt:lpstr>대규모 언어 모델(LLM)을 결합한  소매업자 데이터 분석 서비스</vt:lpstr>
      <vt:lpstr>구성원 및 역할 </vt:lpstr>
      <vt:lpstr>TABLE OF CONTENTS</vt:lpstr>
      <vt:lpstr>1. 프로젝트 수립 배경</vt:lpstr>
      <vt:lpstr>PowerPoint 프레젠테이션</vt:lpstr>
      <vt:lpstr>LLM을 결합한 소매업 데이터 분석 지원</vt:lpstr>
      <vt:lpstr>PowerPoint 프레젠테이션</vt:lpstr>
      <vt:lpstr>PowerPoint 프레젠테이션</vt:lpstr>
      <vt:lpstr>테이블 데이터 시연</vt:lpstr>
      <vt:lpstr>테이블 데이터 분석</vt:lpstr>
      <vt:lpstr>문서 시연</vt:lpstr>
      <vt:lpstr>PowerPoint 프레젠테이션</vt:lpstr>
      <vt:lpstr>랜딩 페이지 및 다크 모드</vt:lpstr>
      <vt:lpstr>PowerPoint 프레젠테이션</vt:lpstr>
      <vt:lpstr>서비스 아키텍처</vt:lpstr>
      <vt:lpstr>LLM 결합 서비스 제작 1 - 신뢰도 높은 답변</vt:lpstr>
      <vt:lpstr>LLM 결합 서비스 제작 1 - 신뢰도 높은 답변</vt:lpstr>
      <vt:lpstr>LLM 결합 서비스 제작 1 - 신뢰도 높은 답변</vt:lpstr>
      <vt:lpstr>LLM 결합 서비스 제작 2 - 논리적인 답변</vt:lpstr>
      <vt:lpstr>LLM 결합 서비스 제작 2 - 논리적인 답변</vt:lpstr>
      <vt:lpstr>LLM 결합 서비스 제작 2 - 논리적인 답변</vt:lpstr>
      <vt:lpstr>LLM 결합 서비스 제작 2 - 논리적인 답변</vt:lpstr>
      <vt:lpstr>LLM 결합 서비스 제작 3 - 사용자 쿼리 필터링</vt:lpstr>
      <vt:lpstr>LLM 결합 서비스 제작 3 - 사용자 쿼리 필터링</vt:lpstr>
      <vt:lpstr>LLM 성능 평가 및 선정</vt:lpstr>
      <vt:lpstr>LLM 성능 평가 및 선정</vt:lpstr>
      <vt:lpstr>(스포일러: 모델 평가 결과)</vt:lpstr>
      <vt:lpstr>모델 평가 기준</vt:lpstr>
      <vt:lpstr>PowerPoint 프레젠테이션</vt:lpstr>
      <vt:lpstr>평가 결과</vt:lpstr>
      <vt:lpstr>2. JSON parsing 평가 기준</vt:lpstr>
      <vt:lpstr>평가 결과</vt:lpstr>
      <vt:lpstr> =&gt; 서비스 로직에 적합한 최적의 LLM을 배치하여  서비스를 고도화</vt:lpstr>
      <vt:lpstr>감사합니다!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LLM을 결합한  소매업자 데이터 분석 지원 서비스</dc:title>
  <dc:subject/>
  <dc:creator>서강문</dc:creator>
  <cp:keywords/>
  <dc:description/>
  <cp:lastModifiedBy>서강문</cp:lastModifiedBy>
  <cp:revision>131</cp:revision>
  <dcterms:created xsi:type="dcterms:W3CDTF">2024-01-03T14:33:41Z</dcterms:created>
  <dcterms:modified xsi:type="dcterms:W3CDTF">2024-03-04T11:33:07Z</dcterms:modified>
  <cp:category/>
</cp:coreProperties>
</file>